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6" r:id="rId1"/>
  </p:sldMasterIdLst>
  <p:notesMasterIdLst>
    <p:notesMasterId r:id="rId15"/>
  </p:notesMasterIdLst>
  <p:sldIdLst>
    <p:sldId id="256" r:id="rId2"/>
    <p:sldId id="263" r:id="rId3"/>
    <p:sldId id="265" r:id="rId4"/>
    <p:sldId id="266" r:id="rId5"/>
    <p:sldId id="277" r:id="rId6"/>
    <p:sldId id="278" r:id="rId7"/>
    <p:sldId id="279" r:id="rId8"/>
    <p:sldId id="280" r:id="rId9"/>
    <p:sldId id="267" r:id="rId10"/>
    <p:sldId id="275" r:id="rId11"/>
    <p:sldId id="276" r:id="rId12"/>
    <p:sldId id="273" r:id="rId13"/>
    <p:sldId id="272" r:id="rId1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3CCFF"/>
    <a:srgbClr val="FFFFFF"/>
    <a:srgbClr val="FFCCFF"/>
    <a:srgbClr val="C4C4C4"/>
    <a:srgbClr val="00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46F890A9-2807-4EBB-B81D-B2AA78EC7F39}" styleName="Темный стиль 2 - акцент 5/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Темный стиль 2 - акцент 3/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34587" autoAdjust="0"/>
    <p:restoredTop sz="94713" autoAdjust="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ED2EC-230B-4240-99E7-B62413115F97}" type="datetimeFigureOut">
              <a:rPr lang="ru-RU" smtClean="0"/>
              <a:pPr/>
              <a:t>22.06.2017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E0762-E264-49AF-8EBB-EF60CA6E61E3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A5DB8-DD89-4676-A161-F00D73F092DA}" type="datetimeFigureOut">
              <a:rPr lang="ru-RU" smtClean="0"/>
              <a:pPr/>
              <a:t>22.06.2017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3C44-6B9B-47A6-BE9C-1D8228ED9E9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A5DB8-DD89-4676-A161-F00D73F092DA}" type="datetimeFigureOut">
              <a:rPr lang="ru-RU" smtClean="0"/>
              <a:pPr/>
              <a:t>22.06.2017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3C44-6B9B-47A6-BE9C-1D8228ED9E9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A5DB8-DD89-4676-A161-F00D73F092DA}" type="datetimeFigureOut">
              <a:rPr lang="ru-RU" smtClean="0"/>
              <a:pPr/>
              <a:t>22.06.2017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3C44-6B9B-47A6-BE9C-1D8228ED9E9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1381250" y="2155293"/>
            <a:ext cx="6809700" cy="414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516189" y="1238355"/>
            <a:ext cx="4950000" cy="58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indent="0" rtl="0">
              <a:spcBef>
                <a:spcPts val="0"/>
              </a:spcBef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indent="0" rtl="0">
              <a:spcBef>
                <a:spcPts val="0"/>
              </a:spcBef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indent="0" rtl="0">
              <a:spcBef>
                <a:spcPts val="0"/>
              </a:spcBef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indent="0" rtl="0">
              <a:spcBef>
                <a:spcPts val="0"/>
              </a:spcBef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indent="0" rtl="0">
              <a:spcBef>
                <a:spcPts val="0"/>
              </a:spcBef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indent="0" rtl="0">
              <a:spcBef>
                <a:spcPts val="0"/>
              </a:spcBef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indent="0" rtl="0">
              <a:spcBef>
                <a:spcPts val="0"/>
              </a:spcBef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indent="0" rtl="0">
              <a:spcBef>
                <a:spcPts val="0"/>
              </a:spcBef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A5DB8-DD89-4676-A161-F00D73F092DA}" type="datetimeFigureOut">
              <a:rPr lang="ru-RU" smtClean="0"/>
              <a:pPr/>
              <a:t>22.06.2017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3C44-6B9B-47A6-BE9C-1D8228ED9E9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A5DB8-DD89-4676-A161-F00D73F092DA}" type="datetimeFigureOut">
              <a:rPr lang="ru-RU" smtClean="0"/>
              <a:pPr/>
              <a:t>22.06.2017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3C44-6B9B-47A6-BE9C-1D8228ED9E9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A5DB8-DD89-4676-A161-F00D73F092DA}" type="datetimeFigureOut">
              <a:rPr lang="ru-RU" smtClean="0"/>
              <a:pPr/>
              <a:t>22.06.2017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3C44-6B9B-47A6-BE9C-1D8228ED9E9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A5DB8-DD89-4676-A161-F00D73F092DA}" type="datetimeFigureOut">
              <a:rPr lang="ru-RU" smtClean="0"/>
              <a:pPr/>
              <a:t>22.06.2017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3C44-6B9B-47A6-BE9C-1D8228ED9E9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A5DB8-DD89-4676-A161-F00D73F092DA}" type="datetimeFigureOut">
              <a:rPr lang="ru-RU" smtClean="0"/>
              <a:pPr/>
              <a:t>22.06.2017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3C44-6B9B-47A6-BE9C-1D8228ED9E9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A5DB8-DD89-4676-A161-F00D73F092DA}" type="datetimeFigureOut">
              <a:rPr lang="ru-RU" smtClean="0"/>
              <a:pPr/>
              <a:t>22.06.2017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3C44-6B9B-47A6-BE9C-1D8228ED9E9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A5DB8-DD89-4676-A161-F00D73F092DA}" type="datetimeFigureOut">
              <a:rPr lang="ru-RU" smtClean="0"/>
              <a:pPr/>
              <a:t>22.06.2017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3C44-6B9B-47A6-BE9C-1D8228ED9E9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A5DB8-DD89-4676-A161-F00D73F092DA}" type="datetimeFigureOut">
              <a:rPr lang="ru-RU" smtClean="0"/>
              <a:pPr/>
              <a:t>22.06.2017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3C44-6B9B-47A6-BE9C-1D8228ED9E9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A5DB8-DD89-4676-A161-F00D73F092DA}" type="datetimeFigureOut">
              <a:rPr lang="ru-RU" smtClean="0"/>
              <a:pPr/>
              <a:t>22.06.2017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93C44-6B9B-47A6-BE9C-1D8228ED9E9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party.myevent.com/" TargetMode="External"/><Relationship Id="rId13" Type="http://schemas.openxmlformats.org/officeDocument/2006/relationships/image" Target="../media/image30.jpe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hyperlink" Target="http://www.evite.com/" TargetMode="External"/><Relationship Id="rId17" Type="http://schemas.openxmlformats.org/officeDocument/2006/relationships/image" Target="../media/image32.png"/><Relationship Id="rId2" Type="http://schemas.openxmlformats.org/officeDocument/2006/relationships/hyperlink" Target="https://goyotme.com/" TargetMode="External"/><Relationship Id="rId16" Type="http://schemas.openxmlformats.org/officeDocument/2006/relationships/hyperlink" Target="http://www.nightset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9.jpeg"/><Relationship Id="rId5" Type="http://schemas.openxmlformats.org/officeDocument/2006/relationships/image" Target="../media/image25.png"/><Relationship Id="rId15" Type="http://schemas.openxmlformats.org/officeDocument/2006/relationships/image" Target="../media/image31.jpeg"/><Relationship Id="rId10" Type="http://schemas.openxmlformats.org/officeDocument/2006/relationships/hyperlink" Target="https://www.gigmasters.com/" TargetMode="External"/><Relationship Id="rId4" Type="http://schemas.openxmlformats.org/officeDocument/2006/relationships/hyperlink" Target="https://www.eventbrite.com/" TargetMode="External"/><Relationship Id="rId9" Type="http://schemas.openxmlformats.org/officeDocument/2006/relationships/image" Target="../media/image28.jpeg"/><Relationship Id="rId14" Type="http://schemas.openxmlformats.org/officeDocument/2006/relationships/hyperlink" Target="http://www.cockktail.com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mailto:potri@cockktail.com" TargetMode="External"/><Relationship Id="rId13" Type="http://schemas.openxmlformats.org/officeDocument/2006/relationships/image" Target="../media/image35.jpeg"/><Relationship Id="rId3" Type="http://schemas.openxmlformats.org/officeDocument/2006/relationships/hyperlink" Target="https://ua.linkedin.com/in/vadim4mat" TargetMode="External"/><Relationship Id="rId7" Type="http://schemas.openxmlformats.org/officeDocument/2006/relationships/hyperlink" Target="https://ua.linkedin.com/in/annapotri" TargetMode="External"/><Relationship Id="rId12" Type="http://schemas.openxmlformats.org/officeDocument/2006/relationships/hyperlink" Target="mailto:leon@cockktail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vasyl@cockktail.com" TargetMode="External"/><Relationship Id="rId11" Type="http://schemas.openxmlformats.org/officeDocument/2006/relationships/hyperlink" Target="https://ua.linkedin.com/in/leonmbs" TargetMode="External"/><Relationship Id="rId5" Type="http://schemas.openxmlformats.org/officeDocument/2006/relationships/hyperlink" Target="http://www.linkedin.com/in/vaskozmin" TargetMode="External"/><Relationship Id="rId10" Type="http://schemas.openxmlformats.org/officeDocument/2006/relationships/image" Target="../media/image34.jpeg"/><Relationship Id="rId4" Type="http://schemas.openxmlformats.org/officeDocument/2006/relationships/hyperlink" Target="mailto:vadim@cockktail.com" TargetMode="External"/><Relationship Id="rId9" Type="http://schemas.openxmlformats.org/officeDocument/2006/relationships/image" Target="../media/image33.png"/><Relationship Id="rId1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ckktail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Pitch deck (cover) .jpg"/>
          <p:cNvPicPr>
            <a:picLocks noChangeAspect="1"/>
          </p:cNvPicPr>
          <p:nvPr/>
        </p:nvPicPr>
        <p:blipFill>
          <a:blip r:embed="rId2" cstate="print"/>
          <a:srcRect l="7519" r="6811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57356" y="0"/>
            <a:ext cx="5829312" cy="42865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00B0F0"/>
                </a:solidFill>
                <a:latin typeface="+mn-lt"/>
              </a:rPr>
              <a:t>Competitors</a:t>
            </a:r>
            <a:endParaRPr lang="ru-RU" sz="4000" b="1" dirty="0">
              <a:solidFill>
                <a:srgbClr val="00B0F0"/>
              </a:solidFill>
              <a:latin typeface="+mn-lt"/>
            </a:endParaRP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</p:nvPr>
        </p:nvGraphicFramePr>
        <p:xfrm>
          <a:off x="357158" y="571480"/>
          <a:ext cx="8429684" cy="600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8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67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869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143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0013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1438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1438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85725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Services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   </a:t>
                      </a:r>
                      <a:r>
                        <a:rPr lang="en-US" sz="1400" dirty="0"/>
                        <a:t>Kit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Smart search of orders for vendors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Guest list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Vendors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Public</a:t>
                      </a:r>
                    </a:p>
                    <a:p>
                      <a:r>
                        <a:rPr lang="en-US" sz="1400" dirty="0"/>
                        <a:t>Parties</a:t>
                      </a:r>
                    </a:p>
                    <a:p>
                      <a:r>
                        <a:rPr lang="en-US" sz="1400" dirty="0"/>
                        <a:t>List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Automatic selection of relevant vendors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Guest Chat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Promo tools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Photo report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8194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276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76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76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76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276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276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5" name="Picture 2" descr="Logo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2428868"/>
            <a:ext cx="1227117" cy="601287"/>
          </a:xfrm>
          <a:prstGeom prst="rect">
            <a:avLst/>
          </a:prstGeom>
          <a:noFill/>
        </p:spPr>
      </p:pic>
      <p:pic>
        <p:nvPicPr>
          <p:cNvPr id="8" name="Рисунок 7">
            <a:hlinkClick r:id="rId4"/>
          </p:cNvPr>
          <p:cNvPicPr/>
          <p:nvPr/>
        </p:nvPicPr>
        <p:blipFill>
          <a:blip r:embed="rId5"/>
          <a:srcRect t="7692" r="90860" b="86895"/>
          <a:stretch>
            <a:fillRect/>
          </a:stretch>
        </p:blipFill>
        <p:spPr bwMode="auto">
          <a:xfrm>
            <a:off x="642910" y="3929066"/>
            <a:ext cx="928694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Прямоугольник 12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</a:t>
            </a:r>
          </a:p>
        </p:txBody>
      </p:sp>
      <p:pic>
        <p:nvPicPr>
          <p:cNvPr id="16" name="Рисунок 15" descr="Tick-mark-icon-png-6619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71670" y="1714488"/>
            <a:ext cx="428628" cy="428624"/>
          </a:xfrm>
          <a:prstGeom prst="rect">
            <a:avLst/>
          </a:prstGeom>
        </p:spPr>
      </p:pic>
      <p:pic>
        <p:nvPicPr>
          <p:cNvPr id="20" name="Рисунок 19" descr="Tick-mark-icon-png-6619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71670" y="4643446"/>
            <a:ext cx="428628" cy="428624"/>
          </a:xfrm>
          <a:prstGeom prst="rect">
            <a:avLst/>
          </a:prstGeom>
        </p:spPr>
      </p:pic>
      <p:pic>
        <p:nvPicPr>
          <p:cNvPr id="26" name="Рисунок 25" descr="Tick-mark-icon-png-6619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57686" y="1714488"/>
            <a:ext cx="428628" cy="428624"/>
          </a:xfrm>
          <a:prstGeom prst="rect">
            <a:avLst/>
          </a:prstGeom>
        </p:spPr>
      </p:pic>
      <p:pic>
        <p:nvPicPr>
          <p:cNvPr id="27" name="Рисунок 26" descr="Tick-mark-icon-png-6619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14942" y="2500306"/>
            <a:ext cx="428628" cy="428624"/>
          </a:xfrm>
          <a:prstGeom prst="rect">
            <a:avLst/>
          </a:prstGeom>
        </p:spPr>
      </p:pic>
      <p:pic>
        <p:nvPicPr>
          <p:cNvPr id="28" name="Рисунок 27" descr="Tick-mark-icon-png-6619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14942" y="3214686"/>
            <a:ext cx="428628" cy="428624"/>
          </a:xfrm>
          <a:prstGeom prst="rect">
            <a:avLst/>
          </a:prstGeom>
        </p:spPr>
      </p:pic>
      <p:pic>
        <p:nvPicPr>
          <p:cNvPr id="29" name="Рисунок 28" descr="Tick-mark-icon-png-6619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14942" y="3929066"/>
            <a:ext cx="428628" cy="428624"/>
          </a:xfrm>
          <a:prstGeom prst="rect">
            <a:avLst/>
          </a:prstGeom>
        </p:spPr>
      </p:pic>
      <p:pic>
        <p:nvPicPr>
          <p:cNvPr id="31" name="Рисунок 30" descr="Tick-mark-icon-png-6619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14942" y="1714488"/>
            <a:ext cx="428628" cy="428624"/>
          </a:xfrm>
          <a:prstGeom prst="rect">
            <a:avLst/>
          </a:prstGeom>
        </p:spPr>
      </p:pic>
      <p:pic>
        <p:nvPicPr>
          <p:cNvPr id="39" name="Рисунок 38" descr="Tick-mark-icon-png-6619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86050" y="1714488"/>
            <a:ext cx="428628" cy="428624"/>
          </a:xfrm>
          <a:prstGeom prst="rect">
            <a:avLst/>
          </a:prstGeom>
        </p:spPr>
      </p:pic>
      <p:pic>
        <p:nvPicPr>
          <p:cNvPr id="41" name="Рисунок 40" descr="Tick-mark-icon-png-6619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57686" y="4643446"/>
            <a:ext cx="428628" cy="428624"/>
          </a:xfrm>
          <a:prstGeom prst="rect">
            <a:avLst/>
          </a:prstGeom>
        </p:spPr>
      </p:pic>
      <p:pic>
        <p:nvPicPr>
          <p:cNvPr id="42" name="Рисунок 41" descr="Tick-mark-icon-png-6619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57686" y="5357826"/>
            <a:ext cx="428628" cy="428624"/>
          </a:xfrm>
          <a:prstGeom prst="rect">
            <a:avLst/>
          </a:prstGeom>
        </p:spPr>
      </p:pic>
      <p:pic>
        <p:nvPicPr>
          <p:cNvPr id="43" name="Рисунок 42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71670" y="2428868"/>
            <a:ext cx="457200" cy="528637"/>
          </a:xfrm>
          <a:prstGeom prst="rect">
            <a:avLst/>
          </a:prstGeom>
        </p:spPr>
      </p:pic>
      <p:pic>
        <p:nvPicPr>
          <p:cNvPr id="44" name="Рисунок 43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71670" y="3143248"/>
            <a:ext cx="457200" cy="528637"/>
          </a:xfrm>
          <a:prstGeom prst="rect">
            <a:avLst/>
          </a:prstGeom>
        </p:spPr>
      </p:pic>
      <p:pic>
        <p:nvPicPr>
          <p:cNvPr id="53" name="Рисунок 52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57686" y="2428868"/>
            <a:ext cx="457200" cy="528637"/>
          </a:xfrm>
          <a:prstGeom prst="rect">
            <a:avLst/>
          </a:prstGeom>
        </p:spPr>
      </p:pic>
      <p:pic>
        <p:nvPicPr>
          <p:cNvPr id="54" name="Рисунок 53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57686" y="3143248"/>
            <a:ext cx="457200" cy="528637"/>
          </a:xfrm>
          <a:prstGeom prst="rect">
            <a:avLst/>
          </a:prstGeom>
        </p:spPr>
      </p:pic>
      <p:pic>
        <p:nvPicPr>
          <p:cNvPr id="55" name="Рисунок 54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14942" y="4643446"/>
            <a:ext cx="457200" cy="528637"/>
          </a:xfrm>
          <a:prstGeom prst="rect">
            <a:avLst/>
          </a:prstGeom>
        </p:spPr>
      </p:pic>
      <p:pic>
        <p:nvPicPr>
          <p:cNvPr id="56" name="Рисунок 55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57686" y="3857628"/>
            <a:ext cx="457200" cy="528637"/>
          </a:xfrm>
          <a:prstGeom prst="rect">
            <a:avLst/>
          </a:prstGeom>
        </p:spPr>
      </p:pic>
      <p:pic>
        <p:nvPicPr>
          <p:cNvPr id="57" name="Рисунок 56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57686" y="6072206"/>
            <a:ext cx="457200" cy="528637"/>
          </a:xfrm>
          <a:prstGeom prst="rect">
            <a:avLst/>
          </a:prstGeom>
        </p:spPr>
      </p:pic>
      <p:pic>
        <p:nvPicPr>
          <p:cNvPr id="1026" name="Picture 2" descr="D:\WORK\Загрузки\Gmail\Event Planning Websites  Create Your Own Party Website In Seconds - Google Chrome.jpg">
            <a:hlinkClick r:id="rId8"/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28596" y="3143248"/>
            <a:ext cx="1428760" cy="515814"/>
          </a:xfrm>
          <a:prstGeom prst="rect">
            <a:avLst/>
          </a:prstGeom>
          <a:noFill/>
        </p:spPr>
      </p:pic>
      <p:pic>
        <p:nvPicPr>
          <p:cNvPr id="1027" name="Picture 3" descr="D:\WORK\Загрузки\Gmail\Musicians, DJs, Photographers, Kids Parties, Weddings, More! - Google Chrome.jpg">
            <a:hlinkClick r:id="rId10"/>
          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28596" y="4714884"/>
            <a:ext cx="1357322" cy="326379"/>
          </a:xfrm>
          <a:prstGeom prst="rect">
            <a:avLst/>
          </a:prstGeom>
          <a:noFill/>
        </p:spPr>
      </p:pic>
      <p:pic>
        <p:nvPicPr>
          <p:cNvPr id="1028" name="Picture 4" descr="D:\WORK\Загрузки\Gmail\Invitations, Free eCards and Party Planning Ideas from Evite - Google Chrome.jpg">
            <a:hlinkClick r:id="rId12"/>
          </p:cNvPr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71472" y="5357826"/>
            <a:ext cx="1000125" cy="447675"/>
          </a:xfrm>
          <a:prstGeom prst="rect">
            <a:avLst/>
          </a:prstGeom>
          <a:noFill/>
        </p:spPr>
      </p:pic>
      <p:pic>
        <p:nvPicPr>
          <p:cNvPr id="1031" name="Picture 7" descr="C:\Users\Robotronic\Desktop\Безымянный 2.jpg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00034" y="1785926"/>
            <a:ext cx="1306490" cy="405011"/>
          </a:xfrm>
          <a:prstGeom prst="rect">
            <a:avLst/>
          </a:prstGeom>
          <a:noFill/>
        </p:spPr>
      </p:pic>
      <p:pic>
        <p:nvPicPr>
          <p:cNvPr id="62" name="Рисунок 61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71670" y="3857628"/>
            <a:ext cx="457200" cy="528637"/>
          </a:xfrm>
          <a:prstGeom prst="rect">
            <a:avLst/>
          </a:prstGeom>
        </p:spPr>
      </p:pic>
      <p:pic>
        <p:nvPicPr>
          <p:cNvPr id="63" name="Рисунок 62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71670" y="5357826"/>
            <a:ext cx="457200" cy="528637"/>
          </a:xfrm>
          <a:prstGeom prst="rect">
            <a:avLst/>
          </a:prstGeom>
        </p:spPr>
      </p:pic>
      <p:pic>
        <p:nvPicPr>
          <p:cNvPr id="64" name="Рисунок 63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71670" y="6072206"/>
            <a:ext cx="457200" cy="528637"/>
          </a:xfrm>
          <a:prstGeom prst="rect">
            <a:avLst/>
          </a:prstGeom>
        </p:spPr>
      </p:pic>
      <p:pic>
        <p:nvPicPr>
          <p:cNvPr id="65" name="Рисунок 64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86050" y="2428868"/>
            <a:ext cx="457200" cy="528637"/>
          </a:xfrm>
          <a:prstGeom prst="rect">
            <a:avLst/>
          </a:prstGeom>
        </p:spPr>
      </p:pic>
      <p:pic>
        <p:nvPicPr>
          <p:cNvPr id="66" name="Рисунок 65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86050" y="3143248"/>
            <a:ext cx="457200" cy="528637"/>
          </a:xfrm>
          <a:prstGeom prst="rect">
            <a:avLst/>
          </a:prstGeom>
        </p:spPr>
      </p:pic>
      <p:pic>
        <p:nvPicPr>
          <p:cNvPr id="67" name="Рисунок 66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86050" y="3857628"/>
            <a:ext cx="457200" cy="528637"/>
          </a:xfrm>
          <a:prstGeom prst="rect">
            <a:avLst/>
          </a:prstGeom>
        </p:spPr>
      </p:pic>
      <p:pic>
        <p:nvPicPr>
          <p:cNvPr id="68" name="Рисунок 67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86050" y="4643446"/>
            <a:ext cx="457200" cy="528637"/>
          </a:xfrm>
          <a:prstGeom prst="rect">
            <a:avLst/>
          </a:prstGeom>
        </p:spPr>
      </p:pic>
      <p:pic>
        <p:nvPicPr>
          <p:cNvPr id="69" name="Рисунок 68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86050" y="5357826"/>
            <a:ext cx="457200" cy="528637"/>
          </a:xfrm>
          <a:prstGeom prst="rect">
            <a:avLst/>
          </a:prstGeom>
        </p:spPr>
      </p:pic>
      <p:pic>
        <p:nvPicPr>
          <p:cNvPr id="70" name="Рисунок 69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86050" y="6072206"/>
            <a:ext cx="457200" cy="528637"/>
          </a:xfrm>
          <a:prstGeom prst="rect">
            <a:avLst/>
          </a:prstGeom>
        </p:spPr>
      </p:pic>
      <p:pic>
        <p:nvPicPr>
          <p:cNvPr id="71" name="Рисунок 70" descr="Tick-mark-icon-png-6619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71868" y="1714488"/>
            <a:ext cx="428628" cy="428624"/>
          </a:xfrm>
          <a:prstGeom prst="rect">
            <a:avLst/>
          </a:prstGeom>
        </p:spPr>
      </p:pic>
      <p:pic>
        <p:nvPicPr>
          <p:cNvPr id="72" name="Рисунок 71" descr="Tick-mark-icon-png-6619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71868" y="2500306"/>
            <a:ext cx="428628" cy="428624"/>
          </a:xfrm>
          <a:prstGeom prst="rect">
            <a:avLst/>
          </a:prstGeom>
        </p:spPr>
      </p:pic>
      <p:pic>
        <p:nvPicPr>
          <p:cNvPr id="73" name="Рисунок 72" descr="Tick-mark-icon-png-6619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71868" y="3214686"/>
            <a:ext cx="428628" cy="428624"/>
          </a:xfrm>
          <a:prstGeom prst="rect">
            <a:avLst/>
          </a:prstGeom>
        </p:spPr>
      </p:pic>
      <p:pic>
        <p:nvPicPr>
          <p:cNvPr id="74" name="Рисунок 73" descr="Tick-mark-icon-png-6619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71868" y="3929066"/>
            <a:ext cx="428628" cy="428624"/>
          </a:xfrm>
          <a:prstGeom prst="rect">
            <a:avLst/>
          </a:prstGeom>
        </p:spPr>
      </p:pic>
      <p:pic>
        <p:nvPicPr>
          <p:cNvPr id="75" name="Рисунок 74" descr="Tick-mark-icon-png-6619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71868" y="4643446"/>
            <a:ext cx="428628" cy="428624"/>
          </a:xfrm>
          <a:prstGeom prst="rect">
            <a:avLst/>
          </a:prstGeom>
        </p:spPr>
      </p:pic>
      <p:pic>
        <p:nvPicPr>
          <p:cNvPr id="76" name="Рисунок 75" descr="Tick-mark-icon-png-6619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71868" y="5357826"/>
            <a:ext cx="428628" cy="428624"/>
          </a:xfrm>
          <a:prstGeom prst="rect">
            <a:avLst/>
          </a:prstGeom>
        </p:spPr>
      </p:pic>
      <p:pic>
        <p:nvPicPr>
          <p:cNvPr id="77" name="Рисунок 76" descr="Tick-mark-icon-png-6619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71868" y="6143644"/>
            <a:ext cx="428628" cy="428624"/>
          </a:xfrm>
          <a:prstGeom prst="rect">
            <a:avLst/>
          </a:prstGeom>
        </p:spPr>
      </p:pic>
      <p:pic>
        <p:nvPicPr>
          <p:cNvPr id="78" name="Рисунок 77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14942" y="5357826"/>
            <a:ext cx="457200" cy="528637"/>
          </a:xfrm>
          <a:prstGeom prst="rect">
            <a:avLst/>
          </a:prstGeom>
        </p:spPr>
      </p:pic>
      <p:pic>
        <p:nvPicPr>
          <p:cNvPr id="79" name="Рисунок 78" descr="Tick-mark-icon-png-6619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14942" y="6143644"/>
            <a:ext cx="428628" cy="428624"/>
          </a:xfrm>
          <a:prstGeom prst="rect">
            <a:avLst/>
          </a:prstGeom>
        </p:spPr>
      </p:pic>
      <p:pic>
        <p:nvPicPr>
          <p:cNvPr id="80" name="Рисунок 79" descr="Tick-mark-icon-png-6619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43636" y="1714488"/>
            <a:ext cx="428628" cy="428624"/>
          </a:xfrm>
          <a:prstGeom prst="rect">
            <a:avLst/>
          </a:prstGeom>
        </p:spPr>
      </p:pic>
      <p:pic>
        <p:nvPicPr>
          <p:cNvPr id="86" name="Рисунок 85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72198" y="4643446"/>
            <a:ext cx="457200" cy="528637"/>
          </a:xfrm>
          <a:prstGeom prst="rect">
            <a:avLst/>
          </a:prstGeom>
        </p:spPr>
      </p:pic>
      <p:pic>
        <p:nvPicPr>
          <p:cNvPr id="87" name="Рисунок 86" descr="Tick-mark-icon-png-6619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58016" y="1714488"/>
            <a:ext cx="428628" cy="428624"/>
          </a:xfrm>
          <a:prstGeom prst="rect">
            <a:avLst/>
          </a:prstGeom>
        </p:spPr>
      </p:pic>
      <p:pic>
        <p:nvPicPr>
          <p:cNvPr id="88" name="Рисунок 87" descr="Tick-mark-icon-png-6619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58016" y="2500306"/>
            <a:ext cx="428628" cy="428624"/>
          </a:xfrm>
          <a:prstGeom prst="rect">
            <a:avLst/>
          </a:prstGeom>
        </p:spPr>
      </p:pic>
      <p:pic>
        <p:nvPicPr>
          <p:cNvPr id="89" name="Рисунок 88" descr="Tick-mark-icon-png-6619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58016" y="3214686"/>
            <a:ext cx="428628" cy="428624"/>
          </a:xfrm>
          <a:prstGeom prst="rect">
            <a:avLst/>
          </a:prstGeom>
        </p:spPr>
      </p:pic>
      <p:pic>
        <p:nvPicPr>
          <p:cNvPr id="90" name="Рисунок 89" descr="Tick-mark-icon-png-6619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58016" y="6143644"/>
            <a:ext cx="428628" cy="428624"/>
          </a:xfrm>
          <a:prstGeom prst="rect">
            <a:avLst/>
          </a:prstGeom>
        </p:spPr>
      </p:pic>
      <p:pic>
        <p:nvPicPr>
          <p:cNvPr id="91" name="Рисунок 90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58016" y="3857628"/>
            <a:ext cx="457200" cy="528637"/>
          </a:xfrm>
          <a:prstGeom prst="rect">
            <a:avLst/>
          </a:prstGeom>
        </p:spPr>
      </p:pic>
      <p:pic>
        <p:nvPicPr>
          <p:cNvPr id="92" name="Рисунок 91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58016" y="4643446"/>
            <a:ext cx="457200" cy="528637"/>
          </a:xfrm>
          <a:prstGeom prst="rect">
            <a:avLst/>
          </a:prstGeom>
        </p:spPr>
      </p:pic>
      <p:pic>
        <p:nvPicPr>
          <p:cNvPr id="94" name="Рисунок 93" descr="Tick-mark-icon-png-6619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00958" y="1714488"/>
            <a:ext cx="428628" cy="428624"/>
          </a:xfrm>
          <a:prstGeom prst="rect">
            <a:avLst/>
          </a:prstGeom>
        </p:spPr>
      </p:pic>
      <p:pic>
        <p:nvPicPr>
          <p:cNvPr id="95" name="Рисунок 94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00958" y="2428868"/>
            <a:ext cx="457200" cy="528637"/>
          </a:xfrm>
          <a:prstGeom prst="rect">
            <a:avLst/>
          </a:prstGeom>
        </p:spPr>
      </p:pic>
      <p:pic>
        <p:nvPicPr>
          <p:cNvPr id="96" name="Рисунок 95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00958" y="3143248"/>
            <a:ext cx="457200" cy="528637"/>
          </a:xfrm>
          <a:prstGeom prst="rect">
            <a:avLst/>
          </a:prstGeom>
        </p:spPr>
      </p:pic>
      <p:pic>
        <p:nvPicPr>
          <p:cNvPr id="97" name="Рисунок 96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00958" y="3857628"/>
            <a:ext cx="457200" cy="528637"/>
          </a:xfrm>
          <a:prstGeom prst="rect">
            <a:avLst/>
          </a:prstGeom>
        </p:spPr>
      </p:pic>
      <p:pic>
        <p:nvPicPr>
          <p:cNvPr id="98" name="Рисунок 97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00958" y="4643446"/>
            <a:ext cx="457200" cy="528637"/>
          </a:xfrm>
          <a:prstGeom prst="rect">
            <a:avLst/>
          </a:prstGeom>
        </p:spPr>
      </p:pic>
      <p:pic>
        <p:nvPicPr>
          <p:cNvPr id="99" name="Рисунок 98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00958" y="5357826"/>
            <a:ext cx="457200" cy="528637"/>
          </a:xfrm>
          <a:prstGeom prst="rect">
            <a:avLst/>
          </a:prstGeom>
        </p:spPr>
      </p:pic>
      <p:pic>
        <p:nvPicPr>
          <p:cNvPr id="100" name="Рисунок 99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00958" y="6072206"/>
            <a:ext cx="457200" cy="528637"/>
          </a:xfrm>
          <a:prstGeom prst="rect">
            <a:avLst/>
          </a:prstGeom>
        </p:spPr>
      </p:pic>
      <p:pic>
        <p:nvPicPr>
          <p:cNvPr id="101" name="Рисунок 100" descr="Tick-mark-icon-png-6619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86776" y="1714488"/>
            <a:ext cx="428628" cy="428624"/>
          </a:xfrm>
          <a:prstGeom prst="rect">
            <a:avLst/>
          </a:prstGeom>
        </p:spPr>
      </p:pic>
      <p:pic>
        <p:nvPicPr>
          <p:cNvPr id="102" name="Рисунок 101" descr="Tick-mark-icon-png-6619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15338" y="6143644"/>
            <a:ext cx="428628" cy="428624"/>
          </a:xfrm>
          <a:prstGeom prst="rect">
            <a:avLst/>
          </a:prstGeom>
        </p:spPr>
      </p:pic>
      <p:pic>
        <p:nvPicPr>
          <p:cNvPr id="104" name="Рисунок 103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15338" y="4643446"/>
            <a:ext cx="457200" cy="528637"/>
          </a:xfrm>
          <a:prstGeom prst="rect">
            <a:avLst/>
          </a:prstGeom>
        </p:spPr>
      </p:pic>
      <p:pic>
        <p:nvPicPr>
          <p:cNvPr id="106" name="Рисунок 105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15338" y="3857628"/>
            <a:ext cx="457200" cy="528637"/>
          </a:xfrm>
          <a:prstGeom prst="rect">
            <a:avLst/>
          </a:prstGeom>
        </p:spPr>
      </p:pic>
      <p:pic>
        <p:nvPicPr>
          <p:cNvPr id="107" name="Рисунок 106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15338" y="3143248"/>
            <a:ext cx="457200" cy="528637"/>
          </a:xfrm>
          <a:prstGeom prst="rect">
            <a:avLst/>
          </a:prstGeom>
        </p:spPr>
      </p:pic>
      <p:pic>
        <p:nvPicPr>
          <p:cNvPr id="108" name="Рисунок 107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15338" y="2428868"/>
            <a:ext cx="457200" cy="528637"/>
          </a:xfrm>
          <a:prstGeom prst="rect">
            <a:avLst/>
          </a:prstGeom>
        </p:spPr>
      </p:pic>
      <p:pic>
        <p:nvPicPr>
          <p:cNvPr id="105" name="Рисунок 104" descr="Tick-mark-icon-png-6619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65371" y="5386373"/>
            <a:ext cx="428628" cy="428624"/>
          </a:xfrm>
          <a:prstGeom prst="rect">
            <a:avLst/>
          </a:prstGeom>
        </p:spPr>
      </p:pic>
      <p:pic>
        <p:nvPicPr>
          <p:cNvPr id="109" name="Рисунок 108" descr="Tick-mark-icon-png-6619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58016" y="5429264"/>
            <a:ext cx="428628" cy="428624"/>
          </a:xfrm>
          <a:prstGeom prst="rect">
            <a:avLst/>
          </a:prstGeom>
        </p:spPr>
      </p:pic>
      <p:pic>
        <p:nvPicPr>
          <p:cNvPr id="3" name="Picture 2">
            <a:hlinkClick r:id="rId16"/>
          </p:cNvPr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500034" y="6215082"/>
            <a:ext cx="1214446" cy="256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" name="Рисунок 102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72198" y="2428868"/>
            <a:ext cx="457200" cy="528637"/>
          </a:xfrm>
          <a:prstGeom prst="rect">
            <a:avLst/>
          </a:prstGeom>
        </p:spPr>
      </p:pic>
      <p:pic>
        <p:nvPicPr>
          <p:cNvPr id="110" name="Рисунок 109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72198" y="3143248"/>
            <a:ext cx="457200" cy="528637"/>
          </a:xfrm>
          <a:prstGeom prst="rect">
            <a:avLst/>
          </a:prstGeom>
        </p:spPr>
      </p:pic>
      <p:pic>
        <p:nvPicPr>
          <p:cNvPr id="111" name="Рисунок 110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72198" y="3857628"/>
            <a:ext cx="457200" cy="528637"/>
          </a:xfrm>
          <a:prstGeom prst="rect">
            <a:avLst/>
          </a:prstGeom>
        </p:spPr>
      </p:pic>
      <p:pic>
        <p:nvPicPr>
          <p:cNvPr id="112" name="Рисунок 111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72198" y="5357826"/>
            <a:ext cx="457200" cy="528637"/>
          </a:xfrm>
          <a:prstGeom prst="rect">
            <a:avLst/>
          </a:prstGeom>
        </p:spPr>
      </p:pic>
      <p:pic>
        <p:nvPicPr>
          <p:cNvPr id="113" name="Рисунок 112" descr="DeleteRed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72198" y="6072206"/>
            <a:ext cx="457200" cy="5286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0" y="644400"/>
            <a:ext cx="4950568" cy="580799"/>
          </a:xfrm>
          <a:prstGeom prst="rect">
            <a:avLst/>
          </a:prstGeom>
          <a:solidFill>
            <a:srgbClr val="4FCE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lang="en-US" dirty="0">
                <a:latin typeface="Arial Narrow" pitchFamily="34" charset="0"/>
              </a:rPr>
              <a:t>OUR COMPETITIVE ADVANTAGES</a:t>
            </a:r>
            <a:endParaRPr lang="ru-RU" sz="1050" b="1" i="0" u="none" strike="noStrike" cap="none" dirty="0">
              <a:solidFill>
                <a:srgbClr val="000000"/>
              </a:solidFill>
              <a:latin typeface="Arial Narrow" pitchFamily="34" charset="0"/>
              <a:sym typeface="Lora"/>
            </a:endParaRPr>
          </a:p>
        </p:txBody>
      </p:sp>
      <p:sp>
        <p:nvSpPr>
          <p:cNvPr id="78" name="Shape 78"/>
          <p:cNvSpPr txBox="1"/>
          <p:nvPr/>
        </p:nvSpPr>
        <p:spPr>
          <a:xfrm>
            <a:off x="156150" y="3126598"/>
            <a:ext cx="8831700" cy="23026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298450" algn="just">
              <a:lnSpc>
                <a:spcPct val="150000"/>
              </a:lnSpc>
              <a:buClr>
                <a:schemeClr val="dk1"/>
              </a:buClr>
              <a:buSzPct val="100000"/>
            </a:pPr>
            <a:endParaRPr lang="ru-RU" sz="2000" dirty="0">
              <a:latin typeface="Arial Narrow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500562" y="1285860"/>
            <a:ext cx="357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4282" y="1643050"/>
            <a:ext cx="8643734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600"/>
              </a:spcAft>
              <a:buClr>
                <a:srgbClr val="33CCFF"/>
              </a:buClr>
              <a:buSzPct val="120000"/>
              <a:buFont typeface="Calibri" pitchFamily="34" charset="0"/>
              <a:buChar char="→"/>
            </a:pPr>
            <a:r>
              <a:rPr lang="en-US" sz="1700" b="1" dirty="0"/>
              <a:t> </a:t>
            </a:r>
            <a:r>
              <a:rPr lang="en-US" sz="1700" b="1" dirty="0" smtClean="0"/>
              <a:t>Smart search system </a:t>
            </a:r>
            <a:r>
              <a:rPr lang="en-US" sz="1700" dirty="0" smtClean="0"/>
              <a:t>of vendors and orders for vendors</a:t>
            </a:r>
            <a:endParaRPr lang="en-US" sz="1700" dirty="0"/>
          </a:p>
          <a:p>
            <a:pPr>
              <a:lnSpc>
                <a:spcPct val="200000"/>
              </a:lnSpc>
              <a:spcAft>
                <a:spcPts val="600"/>
              </a:spcAft>
              <a:buClr>
                <a:srgbClr val="33CCFF"/>
              </a:buClr>
              <a:buSzPct val="120000"/>
              <a:buFont typeface="Calibri" pitchFamily="34" charset="0"/>
              <a:buChar char="→"/>
            </a:pPr>
            <a:r>
              <a:rPr lang="en-US" sz="1700" b="1" dirty="0"/>
              <a:t> </a:t>
            </a:r>
            <a:r>
              <a:rPr lang="en-US" sz="1700" b="1" dirty="0" smtClean="0"/>
              <a:t>Save money. </a:t>
            </a:r>
            <a:r>
              <a:rPr lang="en-US" sz="1700" dirty="0" smtClean="0"/>
              <a:t>Organizer works with the vendor directly, without intermediaries</a:t>
            </a:r>
            <a:endParaRPr lang="en-US" sz="1700" dirty="0"/>
          </a:p>
          <a:p>
            <a:pPr>
              <a:lnSpc>
                <a:spcPct val="200000"/>
              </a:lnSpc>
              <a:spcAft>
                <a:spcPts val="600"/>
              </a:spcAft>
              <a:buClr>
                <a:srgbClr val="33CCFF"/>
              </a:buClr>
              <a:buSzPct val="120000"/>
              <a:buFont typeface="Calibri" pitchFamily="34" charset="0"/>
              <a:buChar char="→"/>
            </a:pPr>
            <a:r>
              <a:rPr lang="en-US" sz="1700" b="1" dirty="0"/>
              <a:t> </a:t>
            </a:r>
            <a:r>
              <a:rPr lang="en-US" sz="1700" b="1" dirty="0" smtClean="0"/>
              <a:t>Enjoy. </a:t>
            </a:r>
            <a:r>
              <a:rPr lang="en-US" sz="1700" dirty="0" smtClean="0"/>
              <a:t>Find a cool event and have fun while surrounded by like-minded people</a:t>
            </a:r>
            <a:endParaRPr lang="en-US" sz="1700" dirty="0"/>
          </a:p>
          <a:p>
            <a:pPr>
              <a:lnSpc>
                <a:spcPct val="200000"/>
              </a:lnSpc>
              <a:spcAft>
                <a:spcPts val="600"/>
              </a:spcAft>
              <a:buClr>
                <a:srgbClr val="33CCFF"/>
              </a:buClr>
              <a:buSzPct val="120000"/>
              <a:buFont typeface="Calibri" pitchFamily="34" charset="0"/>
              <a:buChar char="→"/>
            </a:pPr>
            <a:r>
              <a:rPr lang="en-US" sz="1700" b="1" dirty="0"/>
              <a:t> Earn money</a:t>
            </a:r>
            <a:r>
              <a:rPr lang="en-US" sz="1700" dirty="0"/>
              <a:t>. Source of income for vendors</a:t>
            </a:r>
          </a:p>
          <a:p>
            <a:pPr>
              <a:lnSpc>
                <a:spcPct val="200000"/>
              </a:lnSpc>
              <a:spcAft>
                <a:spcPts val="600"/>
              </a:spcAft>
              <a:buClr>
                <a:srgbClr val="33CCFF"/>
              </a:buClr>
              <a:buSzPct val="120000"/>
              <a:buFont typeface="Calibri" pitchFamily="34" charset="0"/>
              <a:buChar char="→"/>
            </a:pPr>
            <a:r>
              <a:rPr lang="en-US" sz="1700" b="1" dirty="0"/>
              <a:t> Promo tools</a:t>
            </a:r>
            <a:r>
              <a:rPr lang="en-US" sz="1700" dirty="0"/>
              <a:t>. You will be able to attract a specific target audience in the necessary quantity</a:t>
            </a:r>
            <a:endParaRPr lang="ru-RU" sz="1700" dirty="0"/>
          </a:p>
          <a:p>
            <a:pPr>
              <a:lnSpc>
                <a:spcPct val="200000"/>
              </a:lnSpc>
              <a:spcAft>
                <a:spcPts val="600"/>
              </a:spcAft>
              <a:buClr>
                <a:srgbClr val="33CCFF"/>
              </a:buClr>
              <a:buSzPct val="120000"/>
              <a:buFont typeface="Calibri" pitchFamily="34" charset="0"/>
              <a:buChar char="→"/>
            </a:pPr>
            <a:r>
              <a:rPr lang="en-US" sz="1700" b="1" dirty="0"/>
              <a:t> Make fun</a:t>
            </a:r>
            <a:r>
              <a:rPr lang="en-US" sz="1700" dirty="0"/>
              <a:t>. Your friends will be amazed by your creative </a:t>
            </a:r>
            <a:r>
              <a:rPr lang="en-US" sz="1700" dirty="0" smtClean="0"/>
              <a:t>abilities </a:t>
            </a:r>
            <a:endParaRPr lang="en-US" sz="1700" dirty="0"/>
          </a:p>
          <a:p>
            <a:pPr>
              <a:lnSpc>
                <a:spcPct val="200000"/>
              </a:lnSpc>
              <a:spcAft>
                <a:spcPts val="600"/>
              </a:spcAft>
              <a:buClr>
                <a:srgbClr val="33CCFF"/>
              </a:buClr>
              <a:buSzPct val="120000"/>
              <a:buFont typeface="Calibri" pitchFamily="34" charset="0"/>
              <a:buChar char="→"/>
            </a:pPr>
            <a:r>
              <a:rPr lang="en-US" sz="1700" b="1" dirty="0"/>
              <a:t> Party`s Ideas. </a:t>
            </a:r>
            <a:r>
              <a:rPr lang="en-US" sz="1700" dirty="0"/>
              <a:t>In the collection</a:t>
            </a:r>
            <a:r>
              <a:rPr lang="ru-RU" sz="1700" dirty="0"/>
              <a:t> </a:t>
            </a:r>
            <a:r>
              <a:rPr lang="en-US" sz="1700" dirty="0"/>
              <a:t>of scenarios on our site you`ll find a lot of additional ideas</a:t>
            </a:r>
            <a:endParaRPr lang="ru-RU" sz="1700" dirty="0"/>
          </a:p>
          <a:p>
            <a:pPr>
              <a:lnSpc>
                <a:spcPct val="200000"/>
              </a:lnSpc>
              <a:spcAft>
                <a:spcPts val="600"/>
              </a:spcAft>
              <a:buClr>
                <a:srgbClr val="33CCFF"/>
              </a:buClr>
              <a:buSzPct val="120000"/>
              <a:buFont typeface="Calibri" pitchFamily="34" charset="0"/>
              <a:buChar char="→"/>
            </a:pP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-32" y="644400"/>
            <a:ext cx="4950568" cy="580799"/>
          </a:xfrm>
          <a:prstGeom prst="rect">
            <a:avLst/>
          </a:prstGeom>
          <a:solidFill>
            <a:srgbClr val="4FCE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lang="en-US" dirty="0">
                <a:latin typeface="Arial Narrow" pitchFamily="34" charset="0"/>
              </a:rPr>
              <a:t>TEAM</a:t>
            </a:r>
            <a:endParaRPr lang="ru-RU" sz="1050" b="1" i="0" u="none" strike="noStrike" cap="none" dirty="0">
              <a:solidFill>
                <a:srgbClr val="000000"/>
              </a:solidFill>
              <a:latin typeface="Arial Narrow" pitchFamily="34" charset="0"/>
              <a:sym typeface="Lora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500562" y="1285860"/>
            <a:ext cx="357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 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571472" y="1357298"/>
          <a:ext cx="8215373" cy="52864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84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384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3845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57586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pPr algn="ctr"/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u="sng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Vadim</a:t>
                      </a:r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 Matviichuk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CEO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 past - editor</a:t>
                      </a:r>
                      <a:r>
                        <a:rPr lang="en-US" sz="1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 chief of 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Geometria.ru </a:t>
                      </a:r>
                      <a:r>
                        <a:rPr lang="en-US" sz="1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(show biz project)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organized over 200 events of different types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+38 (068) 581 58 61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4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vadim@cockktail.com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33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u="sng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Vasyl</a:t>
                      </a:r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 </a:t>
                      </a:r>
                      <a:r>
                        <a:rPr lang="en-US" sz="1400" b="1" u="sng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Kozmin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CFO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1C developer,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business consulting and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business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automatization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experience in direct sales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+38 (050) 935 27 30 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vasyl@cockktail.com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rgbClr val="33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lang="en-US" sz="1400" dirty="0"/>
                    </a:p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lang="en-US" sz="1400" dirty="0"/>
                    </a:p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lang="en-US" sz="1400" dirty="0"/>
                    </a:p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lang="ru-RU" sz="1400" dirty="0"/>
                    </a:p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lang="ru-RU" sz="1400" dirty="0"/>
                    </a:p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lang="ru-RU" sz="1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Anna</a:t>
                      </a:r>
                      <a:r>
                        <a:rPr lang="en-US" sz="14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 </a:t>
                      </a:r>
                      <a:r>
                        <a:rPr lang="en-US" sz="1400" b="1" u="sng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Potri</a:t>
                      </a:r>
                      <a:endParaRPr lang="ru-RU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Management &amp; PR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 past – deputy director of Legal Affairs.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Marketing,  personnel  management. </a:t>
                      </a:r>
                      <a:r>
                        <a:rPr lang="en-U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Legal registration</a:t>
                      </a:r>
                      <a:r>
                        <a:rPr lang="en-US" sz="14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</a:t>
                      </a:r>
                      <a:r>
                        <a:rPr lang="en-U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tracking of </a:t>
                      </a:r>
                      <a:r>
                        <a:rPr lang="en-US" sz="14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business</a:t>
                      </a:r>
                      <a:endParaRPr lang="en-US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+38(063)593 42 35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potri@cockktail.com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33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28826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33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33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33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7" name="Shape 200"/>
          <p:cNvPicPr preferRelativeResize="0"/>
          <p:nvPr/>
        </p:nvPicPr>
        <p:blipFill>
          <a:blip r:embed="rId9" cstate="print">
            <a:alphaModFix/>
          </a:blip>
          <a:stretch>
            <a:fillRect/>
          </a:stretch>
        </p:blipFill>
        <p:spPr>
          <a:xfrm>
            <a:off x="1428728" y="1428736"/>
            <a:ext cx="1112872" cy="141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202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4071934" y="1428736"/>
            <a:ext cx="1258348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3428992" y="4786322"/>
            <a:ext cx="47863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400" b="1" dirty="0">
                <a:hlinkClick r:id="rId11"/>
              </a:rPr>
              <a:t>Leonid </a:t>
            </a:r>
            <a:r>
              <a:rPr lang="en-US" sz="1400" b="1" dirty="0" err="1">
                <a:hlinkClick r:id="rId11"/>
              </a:rPr>
              <a:t>Martynyuk</a:t>
            </a:r>
            <a:endParaRPr lang="ru-RU" sz="1400" b="1" dirty="0"/>
          </a:p>
          <a:p>
            <a:pPr algn="ctr" fontAlgn="base"/>
            <a:r>
              <a:rPr lang="en-US" sz="1400" dirty="0"/>
              <a:t>CTO</a:t>
            </a:r>
          </a:p>
          <a:p>
            <a:pPr algn="ctr" fontAlgn="base"/>
            <a:r>
              <a:rPr lang="en-US" sz="1400" dirty="0"/>
              <a:t>Senior PHP/NET/</a:t>
            </a:r>
            <a:r>
              <a:rPr lang="en-US" sz="1400" dirty="0" err="1"/>
              <a:t>Fullstack</a:t>
            </a:r>
            <a:r>
              <a:rPr lang="en-US" sz="1400" dirty="0"/>
              <a:t> developer</a:t>
            </a:r>
          </a:p>
          <a:p>
            <a:pPr algn="ctr" fontAlgn="base"/>
            <a:r>
              <a:rPr lang="en-US" sz="1400" dirty="0"/>
              <a:t>Integrated solutions using </a:t>
            </a:r>
            <a:r>
              <a:rPr lang="en-US" sz="1400" dirty="0" err="1"/>
              <a:t>IoT</a:t>
            </a:r>
            <a:r>
              <a:rPr lang="en-US" sz="1400" dirty="0"/>
              <a:t>/sensor technology and proprietary software to </a:t>
            </a:r>
            <a:r>
              <a:rPr lang="en-US" sz="1400" dirty="0" err="1"/>
              <a:t>optimise</a:t>
            </a:r>
            <a:r>
              <a:rPr lang="en-US" sz="1400" dirty="0"/>
              <a:t> asset management and tracking within supply chains</a:t>
            </a:r>
          </a:p>
          <a:p>
            <a:pPr algn="ctr"/>
            <a:r>
              <a:rPr lang="ru-RU" sz="1400" dirty="0"/>
              <a:t>+38 (097) 370 70 47</a:t>
            </a:r>
            <a:r>
              <a:rPr lang="en-US" sz="1400" dirty="0"/>
              <a:t> </a:t>
            </a:r>
            <a:endParaRPr lang="ru-RU" sz="1400" dirty="0"/>
          </a:p>
          <a:p>
            <a:pPr algn="ctr"/>
            <a:r>
              <a:rPr lang="en-US" sz="1400" u="sng" dirty="0">
                <a:hlinkClick r:id="rId12"/>
              </a:rPr>
              <a:t>leon@cockktail.com</a:t>
            </a:r>
            <a:endParaRPr lang="en-US" sz="1400" dirty="0"/>
          </a:p>
        </p:txBody>
      </p:sp>
      <p:pic>
        <p:nvPicPr>
          <p:cNvPr id="10" name="Рисунок 9" descr="unnamed (1)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43702" y="1428736"/>
            <a:ext cx="1428760" cy="1428760"/>
          </a:xfrm>
          <a:prstGeom prst="rect">
            <a:avLst/>
          </a:prstGeom>
        </p:spPr>
      </p:pic>
      <p:pic>
        <p:nvPicPr>
          <p:cNvPr id="11" name="Рисунок 10" descr="Leonid Martynyuk (CTO)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8728" y="4857760"/>
            <a:ext cx="1227779" cy="164302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-32" y="644400"/>
            <a:ext cx="4950568" cy="580799"/>
          </a:xfrm>
          <a:prstGeom prst="rect">
            <a:avLst/>
          </a:prstGeom>
          <a:solidFill>
            <a:srgbClr val="4FCE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lang="en-US" dirty="0">
                <a:latin typeface="Arial Narrow" pitchFamily="34" charset="0"/>
              </a:rPr>
              <a:t>FINANCIALS</a:t>
            </a:r>
            <a:endParaRPr lang="ru-RU" sz="1050" b="1" i="0" u="none" strike="noStrike" cap="none" dirty="0">
              <a:solidFill>
                <a:srgbClr val="000000"/>
              </a:solidFill>
              <a:latin typeface="Arial Narrow" pitchFamily="34" charset="0"/>
              <a:sym typeface="Lora"/>
            </a:endParaRPr>
          </a:p>
        </p:txBody>
      </p:sp>
      <p:sp>
        <p:nvSpPr>
          <p:cNvPr id="78" name="Shape 78"/>
          <p:cNvSpPr txBox="1"/>
          <p:nvPr/>
        </p:nvSpPr>
        <p:spPr>
          <a:xfrm>
            <a:off x="156150" y="3126598"/>
            <a:ext cx="8831700" cy="23026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298450" algn="just">
              <a:lnSpc>
                <a:spcPct val="150000"/>
              </a:lnSpc>
              <a:buClr>
                <a:schemeClr val="dk1"/>
              </a:buClr>
              <a:buSzPct val="100000"/>
            </a:pPr>
            <a:endParaRPr lang="ru-RU" sz="2000" dirty="0">
              <a:latin typeface="Arial Narrow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500562" y="1285860"/>
            <a:ext cx="357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1472" y="1500174"/>
            <a:ext cx="80010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sz="2200" b="1" dirty="0"/>
              <a:t>The initial investment requirement of </a:t>
            </a:r>
            <a:r>
              <a:rPr lang="en-US" sz="2200" b="1" dirty="0" smtClean="0"/>
              <a:t>$</a:t>
            </a:r>
            <a:r>
              <a:rPr lang="ru-RU" sz="2200" b="1" dirty="0" smtClean="0"/>
              <a:t> 380</a:t>
            </a:r>
            <a:r>
              <a:rPr lang="en-US" sz="2200" b="1" dirty="0" smtClean="0"/>
              <a:t>K</a:t>
            </a:r>
            <a:endParaRPr lang="uk-UA" sz="2200" b="1" dirty="0"/>
          </a:p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sz="2200" b="1" dirty="0"/>
              <a:t>Expenses</a:t>
            </a:r>
            <a:r>
              <a:rPr lang="uk-UA" sz="2200" b="1" dirty="0"/>
              <a:t>:</a:t>
            </a:r>
            <a:r>
              <a:rPr lang="en-US" sz="2200" b="1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5862" y="2928952"/>
            <a:ext cx="7158038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cockktail_logo.jp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rcRect t="25975" b="28570"/>
          <a:stretch>
            <a:fillRect/>
          </a:stretch>
        </p:blipFill>
        <p:spPr>
          <a:xfrm>
            <a:off x="2786120" y="1357298"/>
            <a:ext cx="3929020" cy="1071570"/>
          </a:xfrm>
          <a:prstGeom prst="rect">
            <a:avLst/>
          </a:prstGeom>
        </p:spPr>
      </p:pic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0" y="642918"/>
            <a:ext cx="4950568" cy="580799"/>
          </a:xfrm>
          <a:prstGeom prst="rect">
            <a:avLst/>
          </a:prstGeom>
          <a:solidFill>
            <a:srgbClr val="4FCE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lang="en-US" dirty="0">
                <a:latin typeface="Arial Narrow" pitchFamily="34" charset="0"/>
              </a:rPr>
              <a:t>COMPANY PURPOSE</a:t>
            </a:r>
            <a:endParaRPr lang="ru-RU" sz="1050" b="1" i="0" u="none" strike="noStrike" cap="none" dirty="0">
              <a:solidFill>
                <a:srgbClr val="000000"/>
              </a:solidFill>
              <a:latin typeface="Arial Narrow" pitchFamily="34" charset="0"/>
              <a:sym typeface="Lora"/>
            </a:endParaRPr>
          </a:p>
        </p:txBody>
      </p:sp>
      <p:sp>
        <p:nvSpPr>
          <p:cNvPr id="77" name="Shape 77"/>
          <p:cNvSpPr txBox="1"/>
          <p:nvPr/>
        </p:nvSpPr>
        <p:spPr>
          <a:xfrm>
            <a:off x="500034" y="2357430"/>
            <a:ext cx="8529300" cy="4733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00" b="1" dirty="0">
                <a:solidFill>
                  <a:schemeClr val="dk1"/>
                </a:solidFill>
                <a:latin typeface="Arial Narrow" pitchFamily="34" charset="0"/>
              </a:rPr>
              <a:t>Online Party Kit</a:t>
            </a:r>
            <a:endParaRPr lang="ru-RU" sz="2200" b="1" dirty="0">
              <a:solidFill>
                <a:schemeClr val="dk1"/>
              </a:solidFill>
              <a:latin typeface="Arial Narrow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9E"/>
              </a:buClr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8" name="Shape 78"/>
          <p:cNvSpPr txBox="1"/>
          <p:nvPr/>
        </p:nvSpPr>
        <p:spPr>
          <a:xfrm>
            <a:off x="156150" y="3126598"/>
            <a:ext cx="8831700" cy="23026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298450" algn="just">
              <a:lnSpc>
                <a:spcPct val="150000"/>
              </a:lnSpc>
              <a:buClr>
                <a:schemeClr val="dk1"/>
              </a:buClr>
              <a:buSzPct val="100000"/>
            </a:pPr>
            <a:endParaRPr lang="ru-RU" sz="2000" dirty="0">
              <a:latin typeface="Arial Narrow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1538" y="2928934"/>
            <a:ext cx="73581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98450" algn="just">
              <a:lnSpc>
                <a:spcPct val="150000"/>
              </a:lnSpc>
              <a:buClr>
                <a:schemeClr val="dk1"/>
              </a:buClr>
              <a:buSzPct val="100000"/>
            </a:pPr>
            <a:r>
              <a:rPr lang="en-US" sz="2200" dirty="0" smtClean="0">
                <a:latin typeface="Arial Narrow" pitchFamily="34" charset="0"/>
              </a:rPr>
              <a:t>It is an opportunity for a user to organize and promote a party easily and quickly. Just choose the right scenario, make a fascinating description and attach a banner, pick up vendors (venue, artists, DJs, animators, decorators, photographers, catering, etc.), publish the event, then invite guests.</a:t>
            </a:r>
            <a:r>
              <a:rPr lang="ru-RU" sz="2200" dirty="0" smtClean="0">
                <a:latin typeface="Arial Narrow" pitchFamily="34" charset="0"/>
              </a:rPr>
              <a:t> </a:t>
            </a:r>
            <a:r>
              <a:rPr lang="en-US" sz="2200" dirty="0" smtClean="0">
                <a:latin typeface="Arial Narrow" pitchFamily="34" charset="0"/>
              </a:rPr>
              <a:t>Those who like to have fun will be able to find a suitable party with electrifying and friendly atmosphere.</a:t>
            </a:r>
            <a:endParaRPr lang="ru-RU" sz="2200" dirty="0">
              <a:latin typeface="Arial Narrow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0" y="642918"/>
            <a:ext cx="4950568" cy="580799"/>
          </a:xfrm>
          <a:prstGeom prst="rect">
            <a:avLst/>
          </a:prstGeom>
          <a:solidFill>
            <a:srgbClr val="4FCE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lang="en-US" dirty="0">
                <a:latin typeface="Arial Narrow" pitchFamily="34" charset="0"/>
              </a:rPr>
              <a:t>PROBLEM</a:t>
            </a:r>
            <a:endParaRPr lang="ru-RU" sz="1050" b="1" i="0" u="none" strike="noStrike" cap="none" dirty="0">
              <a:solidFill>
                <a:srgbClr val="000000"/>
              </a:solidFill>
              <a:latin typeface="Arial Narrow" pitchFamily="34" charset="0"/>
              <a:sym typeface="Lora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71472" y="2643182"/>
            <a:ext cx="2500330" cy="2643206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348" y="2786058"/>
            <a:ext cx="2214578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200" b="1" dirty="0">
                <a:solidFill>
                  <a:schemeClr val="bg1"/>
                </a:solidFill>
                <a:latin typeface="Arial Narrow" pitchFamily="34" charset="0"/>
              </a:rPr>
              <a:t>MONEY</a:t>
            </a:r>
            <a:endParaRPr lang="en-US" sz="2200" dirty="0">
              <a:solidFill>
                <a:schemeClr val="bg1"/>
              </a:solidFill>
              <a:latin typeface="Arial Narrow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latin typeface="Arial Narrow" pitchFamily="34" charset="0"/>
              </a:rPr>
              <a:t>By consulting an event planning agency to organize a party you overpay about 40%</a:t>
            </a:r>
          </a:p>
          <a:p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428992" y="2643182"/>
            <a:ext cx="2500330" cy="2643206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500430" y="2786059"/>
            <a:ext cx="235745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sz="2200" b="1" dirty="0">
                <a:solidFill>
                  <a:schemeClr val="bg1"/>
                </a:solidFill>
                <a:latin typeface="Arial Narrow" pitchFamily="34" charset="0"/>
              </a:rPr>
              <a:t>COMMUNICATION</a:t>
            </a:r>
          </a:p>
          <a:p>
            <a:pPr algn="ctr" fontAlgn="base">
              <a:lnSpc>
                <a:spcPct val="150000"/>
              </a:lnSpc>
              <a:spcAft>
                <a:spcPts val="1200"/>
              </a:spcAft>
            </a:pPr>
            <a:r>
              <a:rPr lang="en-US" dirty="0">
                <a:latin typeface="Arial Narrow" pitchFamily="34" charset="0"/>
              </a:rPr>
              <a:t>People began to communicate online more than in real life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6286512" y="2643182"/>
            <a:ext cx="2500330" cy="2643206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8" name="Shape 78"/>
          <p:cNvSpPr txBox="1"/>
          <p:nvPr/>
        </p:nvSpPr>
        <p:spPr>
          <a:xfrm>
            <a:off x="6357950" y="2786058"/>
            <a:ext cx="2286016" cy="23574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sz="2200" b="1" dirty="0">
                <a:solidFill>
                  <a:schemeClr val="bg1"/>
                </a:solidFill>
                <a:latin typeface="Arial Narrow" pitchFamily="34" charset="0"/>
              </a:rPr>
              <a:t>MARKETING</a:t>
            </a:r>
            <a:endParaRPr lang="en-US" sz="2200" dirty="0">
              <a:solidFill>
                <a:schemeClr val="bg1"/>
              </a:solidFill>
              <a:latin typeface="Arial Narrow" pitchFamily="34" charset="0"/>
            </a:endParaRPr>
          </a:p>
          <a:p>
            <a:pPr algn="ctr" fontAlgn="base">
              <a:lnSpc>
                <a:spcPct val="150000"/>
              </a:lnSpc>
            </a:pPr>
            <a:r>
              <a:rPr lang="en-US" dirty="0">
                <a:latin typeface="Arial Narrow" pitchFamily="34" charset="0"/>
              </a:rPr>
              <a:t>Talented event industry vendors  have to spend much time looking for clients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0" y="642918"/>
            <a:ext cx="4950568" cy="580799"/>
          </a:xfrm>
          <a:prstGeom prst="rect">
            <a:avLst/>
          </a:prstGeom>
          <a:solidFill>
            <a:srgbClr val="4FCE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lang="en-US" dirty="0">
                <a:latin typeface="Arial Narrow" pitchFamily="34" charset="0"/>
              </a:rPr>
              <a:t>SOLUTION</a:t>
            </a:r>
            <a:endParaRPr lang="ru-RU" sz="1050" b="1" i="0" u="none" strike="noStrike" cap="none" dirty="0">
              <a:solidFill>
                <a:srgbClr val="000000"/>
              </a:solidFill>
              <a:latin typeface="Arial Narrow" pitchFamily="34" charset="0"/>
              <a:sym typeface="Lora"/>
            </a:endParaRPr>
          </a:p>
        </p:txBody>
      </p:sp>
      <p:grpSp>
        <p:nvGrpSpPr>
          <p:cNvPr id="10" name="Shape 107"/>
          <p:cNvGrpSpPr/>
          <p:nvPr/>
        </p:nvGrpSpPr>
        <p:grpSpPr>
          <a:xfrm>
            <a:off x="5572132" y="1357298"/>
            <a:ext cx="214623" cy="214624"/>
            <a:chOff x="2594050" y="1631825"/>
            <a:chExt cx="439624" cy="439625"/>
          </a:xfrm>
        </p:grpSpPr>
        <p:sp>
          <p:nvSpPr>
            <p:cNvPr id="11" name="Shape 10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95528" y="0"/>
                  </a:moveTo>
                  <a:lnTo>
                    <a:pt x="8561" y="102524"/>
                  </a:lnTo>
                  <a:lnTo>
                    <a:pt x="15" y="120000"/>
                  </a:lnTo>
                  <a:lnTo>
                    <a:pt x="17489" y="111453"/>
                  </a:lnTo>
                  <a:lnTo>
                    <a:pt x="119984" y="24459"/>
                  </a:lnTo>
                  <a:lnTo>
                    <a:pt x="95528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109"/>
            <p:cNvSpPr/>
            <p:nvPr/>
          </p:nvSpPr>
          <p:spPr>
            <a:xfrm>
              <a:off x="2857700" y="1631825"/>
              <a:ext cx="175974" cy="175999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4568" y="46090"/>
                  </a:moveTo>
                  <a:lnTo>
                    <a:pt x="73919" y="115414"/>
                  </a:lnTo>
                  <a:lnTo>
                    <a:pt x="73919" y="115414"/>
                  </a:lnTo>
                  <a:lnTo>
                    <a:pt x="73919" y="115414"/>
                  </a:lnTo>
                  <a:lnTo>
                    <a:pt x="79306" y="117903"/>
                  </a:lnTo>
                  <a:lnTo>
                    <a:pt x="85120" y="119573"/>
                  </a:lnTo>
                  <a:lnTo>
                    <a:pt x="90524" y="119982"/>
                  </a:lnTo>
                  <a:lnTo>
                    <a:pt x="96337" y="119982"/>
                  </a:lnTo>
                  <a:lnTo>
                    <a:pt x="102150" y="118738"/>
                  </a:lnTo>
                  <a:lnTo>
                    <a:pt x="107538" y="116659"/>
                  </a:lnTo>
                  <a:lnTo>
                    <a:pt x="110026" y="115005"/>
                  </a:lnTo>
                  <a:lnTo>
                    <a:pt x="112533" y="113761"/>
                  </a:lnTo>
                  <a:lnTo>
                    <a:pt x="115022" y="111681"/>
                  </a:lnTo>
                  <a:lnTo>
                    <a:pt x="117511" y="109602"/>
                  </a:lnTo>
                  <a:lnTo>
                    <a:pt x="117511" y="109602"/>
                  </a:lnTo>
                  <a:lnTo>
                    <a:pt x="118346" y="108357"/>
                  </a:lnTo>
                  <a:lnTo>
                    <a:pt x="119590" y="106704"/>
                  </a:lnTo>
                  <a:lnTo>
                    <a:pt x="119999" y="104625"/>
                  </a:lnTo>
                  <a:lnTo>
                    <a:pt x="119999" y="102971"/>
                  </a:lnTo>
                  <a:lnTo>
                    <a:pt x="119999" y="102971"/>
                  </a:lnTo>
                  <a:lnTo>
                    <a:pt x="119999" y="101301"/>
                  </a:lnTo>
                  <a:lnTo>
                    <a:pt x="119590" y="99647"/>
                  </a:lnTo>
                  <a:lnTo>
                    <a:pt x="118346" y="97977"/>
                  </a:lnTo>
                  <a:lnTo>
                    <a:pt x="117511" y="96323"/>
                  </a:lnTo>
                  <a:lnTo>
                    <a:pt x="23679" y="2505"/>
                  </a:lnTo>
                  <a:lnTo>
                    <a:pt x="23679" y="2505"/>
                  </a:lnTo>
                  <a:lnTo>
                    <a:pt x="22008" y="1670"/>
                  </a:lnTo>
                  <a:lnTo>
                    <a:pt x="20355" y="426"/>
                  </a:lnTo>
                  <a:lnTo>
                    <a:pt x="18684" y="0"/>
                  </a:lnTo>
                  <a:lnTo>
                    <a:pt x="17030" y="0"/>
                  </a:lnTo>
                  <a:lnTo>
                    <a:pt x="17030" y="0"/>
                  </a:lnTo>
                  <a:lnTo>
                    <a:pt x="15377" y="0"/>
                  </a:lnTo>
                  <a:lnTo>
                    <a:pt x="13297" y="426"/>
                  </a:lnTo>
                  <a:lnTo>
                    <a:pt x="11626" y="1670"/>
                  </a:lnTo>
                  <a:lnTo>
                    <a:pt x="10382" y="2505"/>
                  </a:lnTo>
                  <a:lnTo>
                    <a:pt x="10382" y="2505"/>
                  </a:lnTo>
                  <a:lnTo>
                    <a:pt x="8302" y="4994"/>
                  </a:lnTo>
                  <a:lnTo>
                    <a:pt x="6239" y="7482"/>
                  </a:lnTo>
                  <a:lnTo>
                    <a:pt x="4995" y="9971"/>
                  </a:lnTo>
                  <a:lnTo>
                    <a:pt x="3324" y="12460"/>
                  </a:lnTo>
                  <a:lnTo>
                    <a:pt x="1244" y="17863"/>
                  </a:lnTo>
                  <a:lnTo>
                    <a:pt x="0" y="23676"/>
                  </a:lnTo>
                  <a:lnTo>
                    <a:pt x="0" y="29488"/>
                  </a:lnTo>
                  <a:lnTo>
                    <a:pt x="426" y="34875"/>
                  </a:lnTo>
                  <a:lnTo>
                    <a:pt x="2079" y="40687"/>
                  </a:lnTo>
                  <a:lnTo>
                    <a:pt x="4568" y="46090"/>
                  </a:lnTo>
                  <a:lnTo>
                    <a:pt x="4568" y="4609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10"/>
            <p:cNvSpPr/>
            <p:nvPr/>
          </p:nvSpPr>
          <p:spPr>
            <a:xfrm>
              <a:off x="2662850" y="1699400"/>
              <a:ext cx="303249" cy="303249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79518" y="9"/>
                  </a:moveTo>
                  <a:lnTo>
                    <a:pt x="48197" y="31568"/>
                  </a:lnTo>
                  <a:lnTo>
                    <a:pt x="48197" y="31568"/>
                  </a:lnTo>
                  <a:lnTo>
                    <a:pt x="45784" y="30608"/>
                  </a:lnTo>
                  <a:lnTo>
                    <a:pt x="43380" y="29648"/>
                  </a:lnTo>
                  <a:lnTo>
                    <a:pt x="40481" y="28679"/>
                  </a:lnTo>
                  <a:lnTo>
                    <a:pt x="37592" y="28194"/>
                  </a:lnTo>
                  <a:lnTo>
                    <a:pt x="34466" y="27472"/>
                  </a:lnTo>
                  <a:lnTo>
                    <a:pt x="31330" y="26997"/>
                  </a:lnTo>
                  <a:lnTo>
                    <a:pt x="28194" y="26750"/>
                  </a:lnTo>
                  <a:lnTo>
                    <a:pt x="25068" y="26750"/>
                  </a:lnTo>
                  <a:lnTo>
                    <a:pt x="25068" y="26750"/>
                  </a:lnTo>
                  <a:lnTo>
                    <a:pt x="22169" y="26750"/>
                  </a:lnTo>
                  <a:lnTo>
                    <a:pt x="19281" y="26997"/>
                  </a:lnTo>
                  <a:lnTo>
                    <a:pt x="16154" y="27472"/>
                  </a:lnTo>
                  <a:lnTo>
                    <a:pt x="13018" y="28194"/>
                  </a:lnTo>
                  <a:lnTo>
                    <a:pt x="9882" y="29401"/>
                  </a:lnTo>
                  <a:lnTo>
                    <a:pt x="6994" y="30608"/>
                  </a:lnTo>
                  <a:lnTo>
                    <a:pt x="4105" y="32537"/>
                  </a:lnTo>
                  <a:lnTo>
                    <a:pt x="1454" y="34704"/>
                  </a:lnTo>
                  <a:lnTo>
                    <a:pt x="1454" y="34704"/>
                  </a:lnTo>
                  <a:lnTo>
                    <a:pt x="732" y="35426"/>
                  </a:lnTo>
                  <a:lnTo>
                    <a:pt x="247" y="36385"/>
                  </a:lnTo>
                  <a:lnTo>
                    <a:pt x="9" y="37355"/>
                  </a:lnTo>
                  <a:lnTo>
                    <a:pt x="9" y="38562"/>
                  </a:lnTo>
                  <a:lnTo>
                    <a:pt x="9" y="38562"/>
                  </a:lnTo>
                  <a:lnTo>
                    <a:pt x="9" y="39521"/>
                  </a:lnTo>
                  <a:lnTo>
                    <a:pt x="247" y="40491"/>
                  </a:lnTo>
                  <a:lnTo>
                    <a:pt x="732" y="41450"/>
                  </a:lnTo>
                  <a:lnTo>
                    <a:pt x="1454" y="42410"/>
                  </a:lnTo>
                  <a:lnTo>
                    <a:pt x="77589" y="118555"/>
                  </a:lnTo>
                  <a:lnTo>
                    <a:pt x="77589" y="118555"/>
                  </a:lnTo>
                  <a:lnTo>
                    <a:pt x="78558" y="119277"/>
                  </a:lnTo>
                  <a:lnTo>
                    <a:pt x="79518" y="119752"/>
                  </a:lnTo>
                  <a:lnTo>
                    <a:pt x="80478" y="119999"/>
                  </a:lnTo>
                  <a:lnTo>
                    <a:pt x="81447" y="119999"/>
                  </a:lnTo>
                  <a:lnTo>
                    <a:pt x="81447" y="119999"/>
                  </a:lnTo>
                  <a:lnTo>
                    <a:pt x="82654" y="119999"/>
                  </a:lnTo>
                  <a:lnTo>
                    <a:pt x="83614" y="119752"/>
                  </a:lnTo>
                  <a:lnTo>
                    <a:pt x="84573" y="119277"/>
                  </a:lnTo>
                  <a:lnTo>
                    <a:pt x="85295" y="118555"/>
                  </a:lnTo>
                  <a:lnTo>
                    <a:pt x="85295" y="118555"/>
                  </a:lnTo>
                  <a:lnTo>
                    <a:pt x="87472" y="115904"/>
                  </a:lnTo>
                  <a:lnTo>
                    <a:pt x="89391" y="113005"/>
                  </a:lnTo>
                  <a:lnTo>
                    <a:pt x="90598" y="110117"/>
                  </a:lnTo>
                  <a:lnTo>
                    <a:pt x="91805" y="106981"/>
                  </a:lnTo>
                  <a:lnTo>
                    <a:pt x="92527" y="103854"/>
                  </a:lnTo>
                  <a:lnTo>
                    <a:pt x="93012" y="100718"/>
                  </a:lnTo>
                  <a:lnTo>
                    <a:pt x="93249" y="97830"/>
                  </a:lnTo>
                  <a:lnTo>
                    <a:pt x="93249" y="94941"/>
                  </a:lnTo>
                  <a:lnTo>
                    <a:pt x="93249" y="94941"/>
                  </a:lnTo>
                  <a:lnTo>
                    <a:pt x="93249" y="91805"/>
                  </a:lnTo>
                  <a:lnTo>
                    <a:pt x="93012" y="88679"/>
                  </a:lnTo>
                  <a:lnTo>
                    <a:pt x="92527" y="85543"/>
                  </a:lnTo>
                  <a:lnTo>
                    <a:pt x="91805" y="82407"/>
                  </a:lnTo>
                  <a:lnTo>
                    <a:pt x="91320" y="79518"/>
                  </a:lnTo>
                  <a:lnTo>
                    <a:pt x="90361" y="76629"/>
                  </a:lnTo>
                  <a:lnTo>
                    <a:pt x="89391" y="74215"/>
                  </a:lnTo>
                  <a:lnTo>
                    <a:pt x="88431" y="71812"/>
                  </a:lnTo>
                  <a:lnTo>
                    <a:pt x="119999" y="4049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111"/>
            <p:cNvSpPr/>
            <p:nvPr/>
          </p:nvSpPr>
          <p:spPr>
            <a:xfrm>
              <a:off x="2814910" y="1754060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60" y="119939"/>
                  </a:moveTo>
                  <a:lnTo>
                    <a:pt x="120000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Прямоугольник 8"/>
          <p:cNvSpPr/>
          <p:nvPr/>
        </p:nvSpPr>
        <p:spPr>
          <a:xfrm>
            <a:off x="3357554" y="4143380"/>
            <a:ext cx="2500330" cy="1143008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357158" y="4143380"/>
            <a:ext cx="2500330" cy="1143008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6286512" y="4143380"/>
            <a:ext cx="2500330" cy="1143008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2000232" y="2357430"/>
            <a:ext cx="2500330" cy="1143008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4929190" y="2357430"/>
            <a:ext cx="2500330" cy="1143008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2428860" y="2643182"/>
            <a:ext cx="178279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latin typeface="Arial Narrow" pitchFamily="34" charset="0"/>
              </a:rPr>
              <a:t>SAVE MONEY</a:t>
            </a:r>
            <a:endParaRPr lang="ru-RU" sz="23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46189" y="2643182"/>
            <a:ext cx="182614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latin typeface="Arial Narrow" pitchFamily="34" charset="0"/>
              </a:rPr>
              <a:t>EARN MONEY</a:t>
            </a:r>
            <a:endParaRPr lang="ru-RU" sz="23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8596" y="4271855"/>
            <a:ext cx="239488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00" b="1" dirty="0">
                <a:solidFill>
                  <a:schemeClr val="bg1"/>
                </a:solidFill>
                <a:latin typeface="Arial Narrow" pitchFamily="34" charset="0"/>
              </a:rPr>
              <a:t>ENJOY YOUR NEW</a:t>
            </a:r>
          </a:p>
          <a:p>
            <a:r>
              <a:rPr lang="en-US" sz="2300" b="1" dirty="0">
                <a:solidFill>
                  <a:schemeClr val="bg1"/>
                </a:solidFill>
                <a:latin typeface="Arial Narrow" pitchFamily="34" charset="0"/>
              </a:rPr>
              <a:t>ACQUAINTANCES</a:t>
            </a:r>
            <a:endParaRPr lang="ru-RU" sz="23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43306" y="4286256"/>
            <a:ext cx="194636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00" b="1" dirty="0">
                <a:solidFill>
                  <a:schemeClr val="bg1"/>
                </a:solidFill>
                <a:latin typeface="Arial Narrow" pitchFamily="34" charset="0"/>
              </a:rPr>
              <a:t>SHOW YOUR </a:t>
            </a:r>
          </a:p>
          <a:p>
            <a:pPr algn="ctr"/>
            <a:r>
              <a:rPr lang="en-US" sz="2300" b="1" dirty="0">
                <a:solidFill>
                  <a:schemeClr val="bg1"/>
                </a:solidFill>
                <a:latin typeface="Arial Narrow" pitchFamily="34" charset="0"/>
              </a:rPr>
              <a:t>INDIVIDUALITY</a:t>
            </a:r>
            <a:endParaRPr lang="ru-RU" sz="23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86512" y="4286256"/>
            <a:ext cx="254274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00" b="1" dirty="0">
                <a:solidFill>
                  <a:schemeClr val="bg1"/>
                </a:solidFill>
                <a:latin typeface="Arial Narrow" pitchFamily="34" charset="0"/>
              </a:rPr>
              <a:t>+1 MORE REASON</a:t>
            </a:r>
          </a:p>
          <a:p>
            <a:r>
              <a:rPr lang="en-US" sz="2300" b="1" dirty="0">
                <a:solidFill>
                  <a:schemeClr val="bg1"/>
                </a:solidFill>
                <a:latin typeface="Arial Narrow" pitchFamily="34" charset="0"/>
              </a:rPr>
              <a:t>FOR A GOOD MOOD</a:t>
            </a:r>
            <a:endParaRPr lang="ru-RU" sz="2300" b="1" dirty="0">
              <a:solidFill>
                <a:schemeClr val="bg1"/>
              </a:solidFill>
            </a:endParaRPr>
          </a:p>
        </p:txBody>
      </p:sp>
      <p:sp>
        <p:nvSpPr>
          <p:cNvPr id="24" name="Shape 77"/>
          <p:cNvSpPr txBox="1"/>
          <p:nvPr/>
        </p:nvSpPr>
        <p:spPr>
          <a:xfrm>
            <a:off x="214282" y="1571612"/>
            <a:ext cx="8529300" cy="4733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00" b="1" dirty="0" smtClean="0">
                <a:solidFill>
                  <a:schemeClr val="dk1"/>
                </a:solidFill>
                <a:latin typeface="Arial Narrow" pitchFamily="34" charset="0"/>
              </a:rPr>
              <a:t> Use </a:t>
            </a:r>
            <a:r>
              <a:rPr lang="en-US" sz="2200" b="1" dirty="0" err="1">
                <a:solidFill>
                  <a:schemeClr val="dk1"/>
                </a:solidFill>
                <a:latin typeface="Arial Narrow" pitchFamily="34" charset="0"/>
              </a:rPr>
              <a:t>Cockktail</a:t>
            </a:r>
            <a:r>
              <a:rPr lang="en-US" sz="2200" b="1" dirty="0">
                <a:solidFill>
                  <a:schemeClr val="dk1"/>
                </a:solidFill>
                <a:latin typeface="Arial Narrow" pitchFamily="34" charset="0"/>
              </a:rPr>
              <a:t> platform to:</a:t>
            </a:r>
            <a:endParaRPr lang="ru-RU" sz="2200" b="1" dirty="0">
              <a:solidFill>
                <a:schemeClr val="dk1"/>
              </a:solidFill>
              <a:latin typeface="Arial Narrow" pitchFamily="34" charset="0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9E"/>
              </a:buClr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" name="Shape 77"/>
          <p:cNvSpPr txBox="1"/>
          <p:nvPr/>
        </p:nvSpPr>
        <p:spPr>
          <a:xfrm>
            <a:off x="400418" y="5715016"/>
            <a:ext cx="8529300" cy="4733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00" b="1" dirty="0">
                <a:solidFill>
                  <a:schemeClr val="dk1"/>
                </a:solidFill>
                <a:latin typeface="Arial Narrow" pitchFamily="34" charset="0"/>
              </a:rPr>
              <a:t>And make your party awesome!!!</a:t>
            </a:r>
            <a:endParaRPr lang="ru-RU" sz="2200" b="1" dirty="0">
              <a:solidFill>
                <a:schemeClr val="dk1"/>
              </a:solidFill>
              <a:latin typeface="Arial Narrow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9E"/>
              </a:buClr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/>
        </p:nvSpPr>
        <p:spPr>
          <a:xfrm>
            <a:off x="816954" y="3438926"/>
            <a:ext cx="2381202" cy="7526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Lora"/>
              <a:buNone/>
            </a:pPr>
            <a:r>
              <a:rPr lang="ru-RU" sz="2800" b="1" dirty="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r>
              <a:rPr lang="ru-RU" sz="2800" b="1" i="0" u="none" strike="noStrike" cap="none" dirty="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%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0" y="642918"/>
            <a:ext cx="4950600" cy="580800"/>
          </a:xfrm>
          <a:prstGeom prst="rect">
            <a:avLst/>
          </a:prstGeom>
          <a:solidFill>
            <a:srgbClr val="4FCE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lang="en-US" sz="2000" b="1" dirty="0">
                <a:solidFill>
                  <a:srgbClr val="000000"/>
                </a:solidFill>
                <a:latin typeface="Arial Narrow" pitchFamily="34" charset="0"/>
                <a:ea typeface="Lora"/>
                <a:cs typeface="Lora"/>
                <a:sym typeface="Lora"/>
              </a:rPr>
              <a:t>PRODUCT</a:t>
            </a:r>
            <a:endParaRPr lang="ru-RU" sz="2000" b="1" i="0" u="none" strike="noStrike" cap="none" dirty="0">
              <a:solidFill>
                <a:srgbClr val="000000"/>
              </a:solidFill>
              <a:latin typeface="Arial Narrow" pitchFamily="34" charset="0"/>
              <a:ea typeface="Lora"/>
              <a:cs typeface="Lora"/>
              <a:sym typeface="Lora"/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09713599"/>
              </p:ext>
            </p:extLst>
          </p:nvPr>
        </p:nvGraphicFramePr>
        <p:xfrm>
          <a:off x="409791" y="4495902"/>
          <a:ext cx="8358247" cy="1643050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32199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665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717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643050">
                <a:tc>
                  <a:txBody>
                    <a:bodyPr/>
                    <a:lstStyle/>
                    <a:p>
                      <a:pPr marL="0" lvl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CCFF"/>
                        </a:buClr>
                        <a:buFont typeface="Arial" pitchFamily="34" charset="0"/>
                        <a:buChar char="•"/>
                      </a:pPr>
                      <a:r>
                        <a:rPr lang="ru-RU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specify party details</a:t>
                      </a:r>
                    </a:p>
                    <a:p>
                      <a:pPr marL="0" lvl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CCFF"/>
                        </a:buClr>
                        <a:buFont typeface="Arial" pitchFamily="34" charset="0"/>
                        <a:buChar char="•"/>
                      </a:pPr>
                      <a:r>
                        <a:rPr lang="ru-RU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 vendors</a:t>
                      </a:r>
                      <a:r>
                        <a:rPr lang="ru-RU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 chat with them</a:t>
                      </a:r>
                    </a:p>
                    <a:p>
                      <a:pPr marL="0" lvl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CCFF"/>
                        </a:buClr>
                        <a:buFont typeface="Arial" pitchFamily="34" charset="0"/>
                        <a:buChar char="•"/>
                      </a:pPr>
                      <a:r>
                        <a:rPr lang="ru-RU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publish the party</a:t>
                      </a:r>
                    </a:p>
                    <a:p>
                      <a:pPr marL="0" lvl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CCFF"/>
                        </a:buClr>
                        <a:buFont typeface="Arial" pitchFamily="34" charset="0"/>
                        <a:buChar char="•"/>
                      </a:pPr>
                      <a:r>
                        <a:rPr lang="ru-RU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send invitations/sell tickets</a:t>
                      </a:r>
                    </a:p>
                    <a:p>
                      <a:pPr marL="0" lvl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CCFF"/>
                        </a:buClr>
                        <a:buFont typeface="Arial" pitchFamily="34" charset="0"/>
                        <a:buChar char="•"/>
                      </a:pPr>
                      <a:r>
                        <a:rPr lang="ru-RU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enjoy the party!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8200" marR="58200" marT="58200" marB="582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-28575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CCFF"/>
                        </a:buClr>
                        <a:buFont typeface="Arial" pitchFamily="34" charset="0"/>
                        <a:buChar char="•"/>
                      </a:pPr>
                      <a:r>
                        <a:rPr lang="ru-RU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define location</a:t>
                      </a:r>
                      <a:endParaRPr lang="ru-RU" sz="1600" u="none" strike="noStrike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-28575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CCFF"/>
                        </a:buClr>
                        <a:buFont typeface="Arial" pitchFamily="34" charset="0"/>
                        <a:buChar char="•"/>
                      </a:pPr>
                      <a:r>
                        <a:rPr lang="ru-RU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choose the party with best music and atmosphere for you</a:t>
                      </a:r>
                      <a:endParaRPr lang="ru-RU" sz="1600" u="none" strike="noStrike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-28575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CCFF"/>
                        </a:buClr>
                        <a:buFont typeface="Arial" pitchFamily="34" charset="0"/>
                        <a:buChar char="•"/>
                      </a:pPr>
                      <a:r>
                        <a:rPr lang="ru-RU" sz="1600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600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join </a:t>
                      </a:r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party and have fun!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8200" marR="58200" marT="58200" marB="582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CCFF"/>
                        </a:buClr>
                        <a:buFont typeface="Arial"/>
                        <a:buChar char="•"/>
                      </a:pPr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fill your profile</a:t>
                      </a:r>
                    </a:p>
                    <a:p>
                      <a:pPr marL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CCFF"/>
                        </a:buClr>
                        <a:buFont typeface="Arial"/>
                        <a:buChar char="•"/>
                      </a:pPr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 orders from the party  makers or submit a bid</a:t>
                      </a:r>
                      <a:endParaRPr lang="ru-RU" sz="1600" u="none" strike="noStrike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CCFF"/>
                        </a:buClr>
                        <a:buFont typeface="Arial"/>
                        <a:buChar char="•"/>
                      </a:pPr>
                      <a:r>
                        <a:rPr lang="ru-RU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make money!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8200" marR="58200" marT="58200" marB="582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0" y="1244633"/>
            <a:ext cx="9001156" cy="59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200" b="1" dirty="0"/>
              <a:t>Cockktail is a marketplace where party makers find </a:t>
            </a:r>
            <a:r>
              <a:rPr lang="en-US" sz="2200" b="1" dirty="0" smtClean="0"/>
              <a:t>vendors</a:t>
            </a:r>
            <a:endParaRPr lang="en-US" sz="2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58547" y="4046360"/>
            <a:ext cx="19279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t"/>
            <a:r>
              <a:rPr lang="en-US" sz="2300" b="1" dirty="0"/>
              <a:t>Party  </a:t>
            </a:r>
            <a:r>
              <a:rPr lang="en-US" sz="2500" b="1" dirty="0"/>
              <a:t>makers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15043" y="4017699"/>
            <a:ext cx="1347741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Clubbers</a:t>
            </a:r>
          </a:p>
          <a:p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6876256" y="3996020"/>
            <a:ext cx="131844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t"/>
            <a:r>
              <a:rPr lang="en-US" sz="2500" b="1" dirty="0"/>
              <a:t>Vendors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00562" y="27146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3457365" y="5968454"/>
            <a:ext cx="2459071" cy="547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200" b="1" dirty="0"/>
              <a:t>Current stage: MVP</a:t>
            </a:r>
            <a:endParaRPr lang="ru-RU" sz="2200" b="1" dirty="0"/>
          </a:p>
        </p:txBody>
      </p:sp>
      <p:grpSp>
        <p:nvGrpSpPr>
          <p:cNvPr id="26" name="Группа 25"/>
          <p:cNvGrpSpPr/>
          <p:nvPr/>
        </p:nvGrpSpPr>
        <p:grpSpPr>
          <a:xfrm>
            <a:off x="3484359" y="1977980"/>
            <a:ext cx="2127688" cy="2048434"/>
            <a:chOff x="3372436" y="1945204"/>
            <a:chExt cx="2127688" cy="2048434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436" y="1945204"/>
              <a:ext cx="2127688" cy="2048434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687187" y="2134996"/>
              <a:ext cx="1579610" cy="1727073"/>
            </a:xfrm>
            <a:prstGeom prst="rect">
              <a:avLst/>
            </a:prstGeom>
          </p:spPr>
        </p:pic>
      </p:grpSp>
      <p:grpSp>
        <p:nvGrpSpPr>
          <p:cNvPr id="33" name="Группа 32"/>
          <p:cNvGrpSpPr/>
          <p:nvPr/>
        </p:nvGrpSpPr>
        <p:grpSpPr>
          <a:xfrm>
            <a:off x="6444208" y="1947587"/>
            <a:ext cx="2127688" cy="2048434"/>
            <a:chOff x="6428540" y="1820907"/>
            <a:chExt cx="2127688" cy="2048434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8540" y="1820907"/>
              <a:ext cx="2127688" cy="2048434"/>
            </a:xfrm>
            <a:prstGeom prst="rect">
              <a:avLst/>
            </a:prstGeom>
          </p:spPr>
        </p:pic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172254" y="1941684"/>
              <a:ext cx="796274" cy="1234534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546865" y="2309340"/>
              <a:ext cx="921558" cy="1179892"/>
            </a:xfrm>
            <a:prstGeom prst="rect">
              <a:avLst/>
            </a:prstGeom>
          </p:spPr>
        </p:pic>
        <p:pic>
          <p:nvPicPr>
            <p:cNvPr id="29" name="Рисунок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7583976" y="2442017"/>
              <a:ext cx="883684" cy="932937"/>
            </a:xfrm>
            <a:prstGeom prst="rect">
              <a:avLst/>
            </a:prstGeom>
          </p:spPr>
        </p:pic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686878" y="2772573"/>
              <a:ext cx="1767026" cy="1089496"/>
            </a:xfrm>
            <a:prstGeom prst="rect">
              <a:avLst/>
            </a:prstGeom>
          </p:spPr>
        </p:pic>
      </p:grpSp>
      <p:pic>
        <p:nvPicPr>
          <p:cNvPr id="31" name="Рисунок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3716" y="2250592"/>
            <a:ext cx="1585162" cy="1540403"/>
          </a:xfrm>
          <a:prstGeom prst="rect">
            <a:avLst/>
          </a:prstGeom>
        </p:spPr>
      </p:pic>
      <p:sp>
        <p:nvSpPr>
          <p:cNvPr id="8" name="Кольцо 7"/>
          <p:cNvSpPr/>
          <p:nvPr/>
        </p:nvSpPr>
        <p:spPr>
          <a:xfrm>
            <a:off x="496859" y="1957521"/>
            <a:ext cx="2108106" cy="2025893"/>
          </a:xfrm>
          <a:prstGeom prst="donut">
            <a:avLst>
              <a:gd name="adj" fmla="val 8047"/>
            </a:avLst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/>
        </p:nvSpPr>
        <p:spPr>
          <a:xfrm>
            <a:off x="214282" y="4112067"/>
            <a:ext cx="2714644" cy="150019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ru-RU" sz="2800" b="1" dirty="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r>
              <a:rPr lang="en-US" sz="2800" b="1" dirty="0">
                <a:solidFill>
                  <a:srgbClr val="000000"/>
                </a:solidFill>
                <a:ea typeface="Quattrocento Sans"/>
                <a:cs typeface="Quattrocento Sans"/>
                <a:sym typeface="Quattrocento Sans"/>
              </a:rPr>
              <a:t>party hosts </a:t>
            </a:r>
            <a:r>
              <a:rPr lang="en-US" sz="2800" dirty="0">
                <a:solidFill>
                  <a:srgbClr val="000000"/>
                </a:solidFill>
                <a:ea typeface="Quattrocento Sans"/>
                <a:cs typeface="Quattrocento Sans"/>
                <a:sym typeface="Quattrocento Sans"/>
              </a:rPr>
              <a:t>(people who organize parties)</a:t>
            </a:r>
            <a:endParaRPr lang="ru-RU" sz="2800" b="1" dirty="0">
              <a:solidFill>
                <a:srgbClr val="000000"/>
              </a:solidFill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" name="Shape 154"/>
          <p:cNvGrpSpPr/>
          <p:nvPr/>
        </p:nvGrpSpPr>
        <p:grpSpPr>
          <a:xfrm>
            <a:off x="5521311" y="1287488"/>
            <a:ext cx="303362" cy="398880"/>
            <a:chOff x="3292425" y="3664250"/>
            <a:chExt cx="397024" cy="391525"/>
          </a:xfrm>
        </p:grpSpPr>
        <p:sp>
          <p:nvSpPr>
            <p:cNvPr id="155" name="Shape 155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60000" y="7"/>
                  </a:moveTo>
                  <a:lnTo>
                    <a:pt x="60000" y="7"/>
                  </a:lnTo>
                  <a:lnTo>
                    <a:pt x="56880" y="7"/>
                  </a:lnTo>
                  <a:lnTo>
                    <a:pt x="53961" y="399"/>
                  </a:lnTo>
                  <a:lnTo>
                    <a:pt x="50842" y="783"/>
                  </a:lnTo>
                  <a:lnTo>
                    <a:pt x="47923" y="1175"/>
                  </a:lnTo>
                  <a:lnTo>
                    <a:pt x="45003" y="1951"/>
                  </a:lnTo>
                  <a:lnTo>
                    <a:pt x="42076" y="2735"/>
                  </a:lnTo>
                  <a:lnTo>
                    <a:pt x="39357" y="3711"/>
                  </a:lnTo>
                  <a:lnTo>
                    <a:pt x="36630" y="4678"/>
                  </a:lnTo>
                  <a:lnTo>
                    <a:pt x="33902" y="5854"/>
                  </a:lnTo>
                  <a:lnTo>
                    <a:pt x="31367" y="7214"/>
                  </a:lnTo>
                  <a:lnTo>
                    <a:pt x="28832" y="8773"/>
                  </a:lnTo>
                  <a:lnTo>
                    <a:pt x="26496" y="10333"/>
                  </a:lnTo>
                  <a:lnTo>
                    <a:pt x="24161" y="11892"/>
                  </a:lnTo>
                  <a:lnTo>
                    <a:pt x="21826" y="13644"/>
                  </a:lnTo>
                  <a:lnTo>
                    <a:pt x="19682" y="15587"/>
                  </a:lnTo>
                  <a:lnTo>
                    <a:pt x="17539" y="17539"/>
                  </a:lnTo>
                  <a:lnTo>
                    <a:pt x="15587" y="19682"/>
                  </a:lnTo>
                  <a:lnTo>
                    <a:pt x="13644" y="21826"/>
                  </a:lnTo>
                  <a:lnTo>
                    <a:pt x="11884" y="24161"/>
                  </a:lnTo>
                  <a:lnTo>
                    <a:pt x="10333" y="26496"/>
                  </a:lnTo>
                  <a:lnTo>
                    <a:pt x="8773" y="28832"/>
                  </a:lnTo>
                  <a:lnTo>
                    <a:pt x="7214" y="31367"/>
                  </a:lnTo>
                  <a:lnTo>
                    <a:pt x="5846" y="33902"/>
                  </a:lnTo>
                  <a:lnTo>
                    <a:pt x="4678" y="36630"/>
                  </a:lnTo>
                  <a:lnTo>
                    <a:pt x="3711" y="39357"/>
                  </a:lnTo>
                  <a:lnTo>
                    <a:pt x="2735" y="42084"/>
                  </a:lnTo>
                  <a:lnTo>
                    <a:pt x="1951" y="45003"/>
                  </a:lnTo>
                  <a:lnTo>
                    <a:pt x="1175" y="47923"/>
                  </a:lnTo>
                  <a:lnTo>
                    <a:pt x="783" y="50850"/>
                  </a:lnTo>
                  <a:lnTo>
                    <a:pt x="399" y="53961"/>
                  </a:lnTo>
                  <a:lnTo>
                    <a:pt x="7" y="56888"/>
                  </a:lnTo>
                  <a:lnTo>
                    <a:pt x="7" y="60000"/>
                  </a:lnTo>
                  <a:lnTo>
                    <a:pt x="7" y="60000"/>
                  </a:lnTo>
                  <a:lnTo>
                    <a:pt x="7" y="63119"/>
                  </a:lnTo>
                  <a:lnTo>
                    <a:pt x="399" y="66038"/>
                  </a:lnTo>
                  <a:lnTo>
                    <a:pt x="783" y="69157"/>
                  </a:lnTo>
                  <a:lnTo>
                    <a:pt x="1175" y="72076"/>
                  </a:lnTo>
                  <a:lnTo>
                    <a:pt x="1951" y="75003"/>
                  </a:lnTo>
                  <a:lnTo>
                    <a:pt x="2735" y="77923"/>
                  </a:lnTo>
                  <a:lnTo>
                    <a:pt x="3711" y="80650"/>
                  </a:lnTo>
                  <a:lnTo>
                    <a:pt x="4678" y="83377"/>
                  </a:lnTo>
                  <a:lnTo>
                    <a:pt x="5846" y="86105"/>
                  </a:lnTo>
                  <a:lnTo>
                    <a:pt x="7214" y="88632"/>
                  </a:lnTo>
                  <a:lnTo>
                    <a:pt x="8773" y="91167"/>
                  </a:lnTo>
                  <a:lnTo>
                    <a:pt x="10333" y="93503"/>
                  </a:lnTo>
                  <a:lnTo>
                    <a:pt x="11884" y="95846"/>
                  </a:lnTo>
                  <a:lnTo>
                    <a:pt x="13644" y="98181"/>
                  </a:lnTo>
                  <a:lnTo>
                    <a:pt x="15587" y="100325"/>
                  </a:lnTo>
                  <a:lnTo>
                    <a:pt x="17539" y="102468"/>
                  </a:lnTo>
                  <a:lnTo>
                    <a:pt x="19682" y="104412"/>
                  </a:lnTo>
                  <a:lnTo>
                    <a:pt x="21826" y="106363"/>
                  </a:lnTo>
                  <a:lnTo>
                    <a:pt x="24161" y="108115"/>
                  </a:lnTo>
                  <a:lnTo>
                    <a:pt x="26496" y="109674"/>
                  </a:lnTo>
                  <a:lnTo>
                    <a:pt x="28832" y="111234"/>
                  </a:lnTo>
                  <a:lnTo>
                    <a:pt x="31367" y="112785"/>
                  </a:lnTo>
                  <a:lnTo>
                    <a:pt x="33902" y="114153"/>
                  </a:lnTo>
                  <a:lnTo>
                    <a:pt x="36630" y="115321"/>
                  </a:lnTo>
                  <a:lnTo>
                    <a:pt x="39357" y="116296"/>
                  </a:lnTo>
                  <a:lnTo>
                    <a:pt x="42076" y="117272"/>
                  </a:lnTo>
                  <a:lnTo>
                    <a:pt x="45003" y="118048"/>
                  </a:lnTo>
                  <a:lnTo>
                    <a:pt x="47923" y="118824"/>
                  </a:lnTo>
                  <a:lnTo>
                    <a:pt x="50842" y="119216"/>
                  </a:lnTo>
                  <a:lnTo>
                    <a:pt x="53961" y="119608"/>
                  </a:lnTo>
                  <a:lnTo>
                    <a:pt x="56880" y="120000"/>
                  </a:lnTo>
                  <a:lnTo>
                    <a:pt x="60000" y="120000"/>
                  </a:lnTo>
                  <a:lnTo>
                    <a:pt x="60000" y="120000"/>
                  </a:lnTo>
                  <a:lnTo>
                    <a:pt x="63119" y="120000"/>
                  </a:lnTo>
                  <a:lnTo>
                    <a:pt x="66038" y="119608"/>
                  </a:lnTo>
                  <a:lnTo>
                    <a:pt x="69157" y="119216"/>
                  </a:lnTo>
                  <a:lnTo>
                    <a:pt x="72076" y="118824"/>
                  </a:lnTo>
                  <a:lnTo>
                    <a:pt x="74996" y="118048"/>
                  </a:lnTo>
                  <a:lnTo>
                    <a:pt x="77923" y="117272"/>
                  </a:lnTo>
                  <a:lnTo>
                    <a:pt x="80650" y="116296"/>
                  </a:lnTo>
                  <a:lnTo>
                    <a:pt x="83377" y="115321"/>
                  </a:lnTo>
                  <a:lnTo>
                    <a:pt x="86105" y="114153"/>
                  </a:lnTo>
                  <a:lnTo>
                    <a:pt x="88632" y="112785"/>
                  </a:lnTo>
                  <a:lnTo>
                    <a:pt x="91167" y="111234"/>
                  </a:lnTo>
                  <a:lnTo>
                    <a:pt x="93503" y="109674"/>
                  </a:lnTo>
                  <a:lnTo>
                    <a:pt x="95838" y="108115"/>
                  </a:lnTo>
                  <a:lnTo>
                    <a:pt x="98181" y="106363"/>
                  </a:lnTo>
                  <a:lnTo>
                    <a:pt x="100325" y="104412"/>
                  </a:lnTo>
                  <a:lnTo>
                    <a:pt x="102468" y="102468"/>
                  </a:lnTo>
                  <a:lnTo>
                    <a:pt x="104412" y="100325"/>
                  </a:lnTo>
                  <a:lnTo>
                    <a:pt x="106363" y="98181"/>
                  </a:lnTo>
                  <a:lnTo>
                    <a:pt x="108115" y="95846"/>
                  </a:lnTo>
                  <a:lnTo>
                    <a:pt x="109674" y="93503"/>
                  </a:lnTo>
                  <a:lnTo>
                    <a:pt x="111226" y="91167"/>
                  </a:lnTo>
                  <a:lnTo>
                    <a:pt x="112785" y="88632"/>
                  </a:lnTo>
                  <a:lnTo>
                    <a:pt x="114153" y="86105"/>
                  </a:lnTo>
                  <a:lnTo>
                    <a:pt x="115321" y="83377"/>
                  </a:lnTo>
                  <a:lnTo>
                    <a:pt x="116296" y="80650"/>
                  </a:lnTo>
                  <a:lnTo>
                    <a:pt x="117264" y="77923"/>
                  </a:lnTo>
                  <a:lnTo>
                    <a:pt x="118048" y="75003"/>
                  </a:lnTo>
                  <a:lnTo>
                    <a:pt x="118824" y="72076"/>
                  </a:lnTo>
                  <a:lnTo>
                    <a:pt x="119216" y="69157"/>
                  </a:lnTo>
                  <a:lnTo>
                    <a:pt x="119608" y="66038"/>
                  </a:lnTo>
                  <a:lnTo>
                    <a:pt x="119992" y="63119"/>
                  </a:lnTo>
                  <a:lnTo>
                    <a:pt x="119992" y="60000"/>
                  </a:lnTo>
                  <a:lnTo>
                    <a:pt x="60000" y="60000"/>
                  </a:lnTo>
                  <a:lnTo>
                    <a:pt x="60000" y="7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8895" y="488"/>
                  </a:lnTo>
                  <a:lnTo>
                    <a:pt x="17791" y="1915"/>
                  </a:lnTo>
                  <a:lnTo>
                    <a:pt x="26664" y="3343"/>
                  </a:lnTo>
                  <a:lnTo>
                    <a:pt x="35559" y="5239"/>
                  </a:lnTo>
                  <a:lnTo>
                    <a:pt x="43885" y="8093"/>
                  </a:lnTo>
                  <a:lnTo>
                    <a:pt x="52780" y="10948"/>
                  </a:lnTo>
                  <a:lnTo>
                    <a:pt x="60558" y="14291"/>
                  </a:lnTo>
                  <a:lnTo>
                    <a:pt x="68884" y="17614"/>
                  </a:lnTo>
                  <a:lnTo>
                    <a:pt x="68884" y="17614"/>
                  </a:lnTo>
                  <a:lnTo>
                    <a:pt x="76114" y="21915"/>
                  </a:lnTo>
                  <a:lnTo>
                    <a:pt x="83345" y="26197"/>
                  </a:lnTo>
                  <a:lnTo>
                    <a:pt x="90005" y="30478"/>
                  </a:lnTo>
                  <a:lnTo>
                    <a:pt x="96666" y="35249"/>
                  </a:lnTo>
                  <a:lnTo>
                    <a:pt x="103326" y="40469"/>
                  </a:lnTo>
                  <a:lnTo>
                    <a:pt x="108891" y="46197"/>
                  </a:lnTo>
                  <a:lnTo>
                    <a:pt x="114434" y="51906"/>
                  </a:lnTo>
                  <a:lnTo>
                    <a:pt x="120000" y="58103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3501875" y="3749500"/>
              <a:ext cx="187574" cy="9682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02854" y="0"/>
                  </a:moveTo>
                  <a:lnTo>
                    <a:pt x="15" y="119969"/>
                  </a:lnTo>
                  <a:lnTo>
                    <a:pt x="119984" y="119969"/>
                  </a:lnTo>
                  <a:lnTo>
                    <a:pt x="119984" y="119969"/>
                  </a:lnTo>
                  <a:lnTo>
                    <a:pt x="119600" y="103392"/>
                  </a:lnTo>
                  <a:lnTo>
                    <a:pt x="118816" y="87529"/>
                  </a:lnTo>
                  <a:lnTo>
                    <a:pt x="117265" y="71696"/>
                  </a:lnTo>
                  <a:lnTo>
                    <a:pt x="115313" y="56607"/>
                  </a:lnTo>
                  <a:lnTo>
                    <a:pt x="112978" y="41518"/>
                  </a:lnTo>
                  <a:lnTo>
                    <a:pt x="110243" y="27172"/>
                  </a:lnTo>
                  <a:lnTo>
                    <a:pt x="106741" y="13570"/>
                  </a:lnTo>
                  <a:lnTo>
                    <a:pt x="102854" y="0"/>
                  </a:lnTo>
                  <a:lnTo>
                    <a:pt x="10285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Shape 159"/>
          <p:cNvSpPr txBox="1"/>
          <p:nvPr/>
        </p:nvSpPr>
        <p:spPr>
          <a:xfrm>
            <a:off x="0" y="642918"/>
            <a:ext cx="4950600" cy="580800"/>
          </a:xfrm>
          <a:prstGeom prst="rect">
            <a:avLst/>
          </a:prstGeom>
          <a:solidFill>
            <a:srgbClr val="4FCE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 Narrow" pitchFamily="34" charset="0"/>
                <a:ea typeface="Lora"/>
                <a:cs typeface="Lora"/>
                <a:sym typeface="Lora"/>
              </a:rPr>
              <a:t>CLIENTS CATEGORIES</a:t>
            </a:r>
            <a:endParaRPr lang="ru-RU" sz="2000" b="1" i="0" u="none" strike="noStrike" cap="none" dirty="0">
              <a:solidFill>
                <a:srgbClr val="000000"/>
              </a:solidFill>
              <a:latin typeface="Arial Narrow" pitchFamily="34" charset="0"/>
              <a:ea typeface="Lora"/>
              <a:cs typeface="Lora"/>
              <a:sym typeface="Lora"/>
            </a:endParaRPr>
          </a:p>
        </p:txBody>
      </p:sp>
      <p:sp>
        <p:nvSpPr>
          <p:cNvPr id="20" name="Содержимое 2"/>
          <p:cNvSpPr txBox="1">
            <a:spLocks/>
          </p:cNvSpPr>
          <p:nvPr/>
        </p:nvSpPr>
        <p:spPr>
          <a:xfrm>
            <a:off x="457200" y="5234022"/>
            <a:ext cx="8258204" cy="1216710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/>
          <a:p>
            <a:pPr marL="0" marR="0" lvl="0" indent="152400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  <a:ea typeface="Quattrocento Sans"/>
              <a:cs typeface="Quattrocento Sans"/>
              <a:sym typeface="Quattrocento Sans"/>
            </a:endParaRPr>
          </a:p>
          <a:p>
            <a:pPr marL="0" marR="0" lvl="0" indent="152400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  <a:ea typeface="Quattrocento Sans"/>
              <a:cs typeface="Quattrocento Sans"/>
              <a:sym typeface="Quattrocento Sans"/>
            </a:endParaRPr>
          </a:p>
          <a:p>
            <a:pPr marL="0" marR="0" lvl="0" indent="1524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828861" y="4106901"/>
            <a:ext cx="335758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152400" algn="ctr" fontAlgn="base">
              <a:buSzPct val="100000"/>
              <a:defRPr/>
            </a:pPr>
            <a:r>
              <a:rPr lang="en-US" sz="2800" b="1" dirty="0">
                <a:solidFill>
                  <a:srgbClr val="000000"/>
                </a:solidFill>
                <a:ea typeface="Quattrocento Sans"/>
                <a:cs typeface="Quattrocento Sans"/>
                <a:sym typeface="Quattrocento Sans"/>
              </a:rPr>
              <a:t>vendors </a:t>
            </a:r>
          </a:p>
          <a:p>
            <a:pPr lvl="0" indent="152400" algn="ctr" fontAlgn="base">
              <a:buSzPct val="100000"/>
              <a:defRPr/>
            </a:pPr>
            <a:r>
              <a:rPr lang="ru-RU" sz="2800" dirty="0">
                <a:solidFill>
                  <a:srgbClr val="000000"/>
                </a:solidFill>
                <a:ea typeface="Quattrocento Sans"/>
                <a:cs typeface="Quattrocento Sans"/>
                <a:sym typeface="Quattrocento Sans"/>
              </a:rPr>
              <a:t>(</a:t>
            </a:r>
            <a:r>
              <a:rPr lang="en-US" sz="2800" dirty="0">
                <a:solidFill>
                  <a:srgbClr val="000000"/>
                </a:solidFill>
                <a:ea typeface="Quattrocento Sans"/>
                <a:cs typeface="Quattrocento Sans"/>
                <a:sym typeface="Quattrocento Sans"/>
              </a:rPr>
              <a:t>musicians</a:t>
            </a:r>
            <a:r>
              <a:rPr lang="ru-RU" sz="2800" dirty="0">
                <a:solidFill>
                  <a:srgbClr val="000000"/>
                </a:solidFill>
                <a:ea typeface="Quattrocento Sans"/>
                <a:cs typeface="Quattrocento Sans"/>
                <a:sym typeface="Quattrocento Sans"/>
              </a:rPr>
              <a:t>, </a:t>
            </a:r>
            <a:r>
              <a:rPr lang="en-US" sz="2800" dirty="0" err="1">
                <a:solidFill>
                  <a:srgbClr val="000000"/>
                </a:solidFill>
                <a:ea typeface="Quattrocento Sans"/>
                <a:cs typeface="Quattrocento Sans"/>
                <a:sym typeface="Quattrocento Sans"/>
              </a:rPr>
              <a:t>djs</a:t>
            </a:r>
            <a:r>
              <a:rPr lang="ru-RU" sz="2800" dirty="0">
                <a:solidFill>
                  <a:srgbClr val="000000"/>
                </a:solidFill>
                <a:ea typeface="Quattrocento Sans"/>
                <a:cs typeface="Quattrocento Sans"/>
                <a:sym typeface="Quattrocento Sans"/>
              </a:rPr>
              <a:t>, </a:t>
            </a:r>
            <a:endParaRPr lang="en-US" sz="2800" dirty="0">
              <a:solidFill>
                <a:srgbClr val="000000"/>
              </a:solidFill>
              <a:ea typeface="Quattrocento Sans"/>
              <a:cs typeface="Quattrocento Sans"/>
              <a:sym typeface="Quattrocento Sans"/>
            </a:endParaRPr>
          </a:p>
          <a:p>
            <a:pPr lvl="0" indent="152400" algn="ctr" fontAlgn="base">
              <a:buSzPct val="100000"/>
              <a:defRPr/>
            </a:pPr>
            <a:r>
              <a:rPr lang="en-US" sz="2800" dirty="0">
                <a:solidFill>
                  <a:srgbClr val="000000"/>
                </a:solidFill>
                <a:ea typeface="Quattrocento Sans"/>
                <a:cs typeface="Quattrocento Sans"/>
                <a:sym typeface="Quattrocento Sans"/>
              </a:rPr>
              <a:t>entertainers</a:t>
            </a:r>
            <a:r>
              <a:rPr lang="ru-RU" sz="2800" dirty="0">
                <a:solidFill>
                  <a:srgbClr val="000000"/>
                </a:solidFill>
                <a:ea typeface="Quattrocento Sans"/>
                <a:cs typeface="Quattrocento Sans"/>
                <a:sym typeface="Quattrocento Sans"/>
              </a:rPr>
              <a:t>, </a:t>
            </a:r>
            <a:endParaRPr lang="en-US" sz="2800" dirty="0">
              <a:solidFill>
                <a:srgbClr val="000000"/>
              </a:solidFill>
              <a:ea typeface="Quattrocento Sans"/>
              <a:cs typeface="Quattrocento Sans"/>
              <a:sym typeface="Quattrocento Sans"/>
            </a:endParaRPr>
          </a:p>
          <a:p>
            <a:pPr lvl="0" indent="152400" algn="ctr" fontAlgn="base">
              <a:buSzPct val="100000"/>
              <a:defRPr/>
            </a:pPr>
            <a:r>
              <a:rPr lang="en-US" sz="2800" dirty="0">
                <a:solidFill>
                  <a:srgbClr val="000000"/>
                </a:solidFill>
                <a:ea typeface="Quattrocento Sans"/>
                <a:cs typeface="Quattrocento Sans"/>
                <a:sym typeface="Quattrocento Sans"/>
              </a:rPr>
              <a:t>catering</a:t>
            </a:r>
            <a:r>
              <a:rPr lang="ru-RU" sz="2800" dirty="0">
                <a:solidFill>
                  <a:srgbClr val="000000"/>
                </a:solidFill>
                <a:ea typeface="Quattrocento Sans"/>
                <a:cs typeface="Quattrocento Sans"/>
                <a:sym typeface="Quattrocento Sans"/>
              </a:rPr>
              <a:t>, </a:t>
            </a:r>
            <a:r>
              <a:rPr lang="en-US" sz="2800" dirty="0">
                <a:solidFill>
                  <a:srgbClr val="000000"/>
                </a:solidFill>
                <a:ea typeface="Quattrocento Sans"/>
                <a:cs typeface="Quattrocento Sans"/>
                <a:sym typeface="Quattrocento Sans"/>
              </a:rPr>
              <a:t>etc</a:t>
            </a:r>
            <a:r>
              <a:rPr lang="ru-RU" sz="2800" dirty="0">
                <a:solidFill>
                  <a:srgbClr val="000000"/>
                </a:solidFill>
                <a:ea typeface="Quattrocento Sans"/>
                <a:cs typeface="Quattrocento Sans"/>
                <a:sym typeface="Quattrocento Sans"/>
              </a:rPr>
              <a:t>.)</a:t>
            </a:r>
            <a:endParaRPr lang="ru-RU" sz="2800" b="1" dirty="0">
              <a:solidFill>
                <a:srgbClr val="000000"/>
              </a:solidFill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" name="Shape 141"/>
          <p:cNvSpPr txBox="1"/>
          <p:nvPr/>
        </p:nvSpPr>
        <p:spPr>
          <a:xfrm>
            <a:off x="6334202" y="4076789"/>
            <a:ext cx="2381202" cy="100013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lvl="0" algn="ctr">
              <a:buClr>
                <a:schemeClr val="lt1"/>
              </a:buClr>
              <a:buSzPct val="25000"/>
            </a:pPr>
            <a:r>
              <a:rPr lang="en-US" sz="2800" b="1" dirty="0">
                <a:solidFill>
                  <a:srgbClr val="000000"/>
                </a:solidFill>
                <a:ea typeface="Quattrocento Sans"/>
                <a:cs typeface="Quattrocento Sans"/>
                <a:sym typeface="Quattrocento Sans"/>
              </a:rPr>
              <a:t>clubbers</a:t>
            </a:r>
          </a:p>
          <a:p>
            <a:pPr lvl="0" algn="ctr">
              <a:buClr>
                <a:schemeClr val="lt1"/>
              </a:buClr>
              <a:buSzPct val="25000"/>
            </a:pPr>
            <a:r>
              <a:rPr lang="ru-RU" sz="2800" dirty="0">
                <a:solidFill>
                  <a:srgbClr val="000000"/>
                </a:solidFill>
                <a:ea typeface="Quattrocento Sans"/>
                <a:cs typeface="Quattrocento Sans"/>
                <a:sym typeface="Quattrocento Sans"/>
              </a:rPr>
              <a:t>(</a:t>
            </a:r>
            <a:r>
              <a:rPr lang="en-US" sz="2800" dirty="0">
                <a:solidFill>
                  <a:srgbClr val="000000"/>
                </a:solidFill>
                <a:ea typeface="Quattrocento Sans"/>
                <a:cs typeface="Quattrocento Sans"/>
                <a:sym typeface="Quattrocento Sans"/>
              </a:rPr>
              <a:t>people who attend parties</a:t>
            </a:r>
            <a:r>
              <a:rPr lang="ru-RU" sz="2800" dirty="0">
                <a:solidFill>
                  <a:srgbClr val="000000"/>
                </a:solidFill>
                <a:ea typeface="Quattrocento Sans"/>
                <a:cs typeface="Quattrocento Sans"/>
                <a:sym typeface="Quattrocento Sans"/>
              </a:rPr>
              <a:t>)</a:t>
            </a:r>
            <a:endParaRPr lang="ru-RU" sz="2800" b="1" dirty="0">
              <a:solidFill>
                <a:srgbClr val="000000"/>
              </a:solidFill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1" name="Рисунок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5720" y="2143116"/>
            <a:ext cx="2491179" cy="1660786"/>
          </a:xfrm>
          <a:prstGeom prst="rect">
            <a:avLst/>
          </a:prstGeom>
        </p:spPr>
      </p:pic>
      <p:grpSp>
        <p:nvGrpSpPr>
          <p:cNvPr id="48" name="Группа 47"/>
          <p:cNvGrpSpPr/>
          <p:nvPr/>
        </p:nvGrpSpPr>
        <p:grpSpPr>
          <a:xfrm>
            <a:off x="2804443" y="1384418"/>
            <a:ext cx="3382004" cy="2467328"/>
            <a:chOff x="2828862" y="1472982"/>
            <a:chExt cx="3304040" cy="2273737"/>
          </a:xfrm>
        </p:grpSpPr>
        <p:pic>
          <p:nvPicPr>
            <p:cNvPr id="40" name="Рисунок 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091905" y="1833601"/>
              <a:ext cx="1040997" cy="1487467"/>
            </a:xfrm>
            <a:prstGeom prst="rect">
              <a:avLst/>
            </a:prstGeom>
          </p:spPr>
        </p:pic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828862" y="1472982"/>
              <a:ext cx="2211873" cy="1378329"/>
            </a:xfrm>
            <a:prstGeom prst="rect">
              <a:avLst/>
            </a:prstGeom>
          </p:spPr>
        </p:pic>
        <p:pic>
          <p:nvPicPr>
            <p:cNvPr id="39" name="Рисунок 3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201607" y="1761908"/>
              <a:ext cx="954068" cy="1178880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639444" y="2919918"/>
              <a:ext cx="1178505" cy="826801"/>
            </a:xfrm>
            <a:prstGeom prst="rect">
              <a:avLst/>
            </a:prstGeom>
          </p:spPr>
        </p:pic>
        <p:pic>
          <p:nvPicPr>
            <p:cNvPr id="47" name="Рисунок 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3071921" y="2910078"/>
              <a:ext cx="1129686" cy="791270"/>
            </a:xfrm>
            <a:prstGeom prst="rect">
              <a:avLst/>
            </a:prstGeom>
          </p:spPr>
        </p:pic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961878" y="2610121"/>
              <a:ext cx="966113" cy="1136598"/>
            </a:xfrm>
            <a:prstGeom prst="rect">
              <a:avLst/>
            </a:prstGeom>
          </p:spPr>
        </p:pic>
      </p:grpSp>
      <p:pic>
        <p:nvPicPr>
          <p:cNvPr id="33" name="Рисунок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52249" y="2121929"/>
            <a:ext cx="2606765" cy="16328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/>
        </p:nvSpPr>
        <p:spPr>
          <a:xfrm>
            <a:off x="357158" y="2071678"/>
            <a:ext cx="8501122" cy="421484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00B0F0"/>
              </a:buClr>
              <a:buSzPct val="100000"/>
              <a:buFont typeface="Calibri" pitchFamily="34" charset="0"/>
              <a:buChar char="→"/>
            </a:pPr>
            <a:r>
              <a:rPr lang="ru-RU" sz="2400" dirty="0"/>
              <a:t> </a:t>
            </a:r>
            <a:r>
              <a:rPr lang="en-US" sz="2400" dirty="0"/>
              <a:t>birthday parties </a:t>
            </a:r>
            <a:endParaRPr lang="ru-RU" sz="2400" dirty="0"/>
          </a:p>
          <a:p>
            <a:pPr>
              <a:lnSpc>
                <a:spcPct val="150000"/>
              </a:lnSpc>
              <a:buClr>
                <a:srgbClr val="00B0F0"/>
              </a:buClr>
              <a:buSzPct val="100000"/>
              <a:buFont typeface="Calibri" pitchFamily="34" charset="0"/>
              <a:buChar char="→"/>
            </a:pPr>
            <a:r>
              <a:rPr lang="ru-RU" sz="2400" dirty="0"/>
              <a:t> </a:t>
            </a:r>
            <a:r>
              <a:rPr lang="en-US" sz="2400" dirty="0"/>
              <a:t>private parties (disco parties, BBQs, pool parties, etc.) </a:t>
            </a:r>
            <a:endParaRPr lang="ru-RU" sz="2400" dirty="0"/>
          </a:p>
          <a:p>
            <a:pPr>
              <a:lnSpc>
                <a:spcPct val="150000"/>
              </a:lnSpc>
              <a:buClr>
                <a:srgbClr val="00B0F0"/>
              </a:buClr>
              <a:buSzPct val="100000"/>
              <a:buFont typeface="Calibri" pitchFamily="34" charset="0"/>
              <a:buChar char="→"/>
            </a:pPr>
            <a:r>
              <a:rPr lang="ru-RU" sz="2400" dirty="0"/>
              <a:t> </a:t>
            </a:r>
            <a:r>
              <a:rPr lang="en-US" sz="2400" dirty="0"/>
              <a:t>theme parties (Halloween, western or rock stars parties, etc.) </a:t>
            </a:r>
            <a:endParaRPr lang="ru-RU" sz="2400" dirty="0"/>
          </a:p>
          <a:p>
            <a:pPr>
              <a:lnSpc>
                <a:spcPct val="150000"/>
              </a:lnSpc>
              <a:buClr>
                <a:srgbClr val="00B0F0"/>
              </a:buClr>
              <a:buSzPct val="100000"/>
              <a:buFont typeface="Calibri" pitchFamily="34" charset="0"/>
              <a:buChar char="→"/>
            </a:pPr>
            <a:r>
              <a:rPr lang="ru-RU" sz="2400" dirty="0"/>
              <a:t> </a:t>
            </a:r>
            <a:r>
              <a:rPr lang="en-US" sz="2400" dirty="0"/>
              <a:t>university/college parties</a:t>
            </a:r>
            <a:endParaRPr lang="ru-RU" sz="2400" dirty="0"/>
          </a:p>
          <a:p>
            <a:pPr>
              <a:lnSpc>
                <a:spcPct val="150000"/>
              </a:lnSpc>
              <a:buClr>
                <a:srgbClr val="00B0F0"/>
              </a:buClr>
              <a:buSzPct val="100000"/>
              <a:buFont typeface="Calibri" pitchFamily="34" charset="0"/>
              <a:buChar char="→"/>
            </a:pPr>
            <a:r>
              <a:rPr lang="en-US" sz="2400" dirty="0"/>
              <a:t> celebrations (bar/bat mitzvahs, sweet 16 parties, etc.) </a:t>
            </a:r>
            <a:endParaRPr lang="ru-RU" sz="2400" dirty="0"/>
          </a:p>
          <a:p>
            <a:pPr>
              <a:lnSpc>
                <a:spcPct val="150000"/>
              </a:lnSpc>
              <a:buClr>
                <a:srgbClr val="00B0F0"/>
              </a:buClr>
              <a:buSzPct val="100000"/>
              <a:buFont typeface="Calibri" pitchFamily="34" charset="0"/>
              <a:buChar char="→"/>
            </a:pPr>
            <a:r>
              <a:rPr lang="en-US" sz="2400" dirty="0"/>
              <a:t> public events (concerts, music festivals, carnivals, etc.)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800" dirty="0"/>
              <a:t/>
            </a:r>
            <a:br>
              <a:rPr lang="en-US" sz="2800" dirty="0"/>
            </a:br>
            <a:endParaRPr lang="ru-RU" sz="2800" b="1" dirty="0">
              <a:solidFill>
                <a:srgbClr val="000000"/>
              </a:solidFill>
              <a:latin typeface="Arial Narrow" pitchFamily="34" charset="0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" name="Shape 154"/>
          <p:cNvGrpSpPr/>
          <p:nvPr/>
        </p:nvGrpSpPr>
        <p:grpSpPr>
          <a:xfrm>
            <a:off x="5521311" y="1287488"/>
            <a:ext cx="303362" cy="398880"/>
            <a:chOff x="3292425" y="3664250"/>
            <a:chExt cx="397024" cy="391525"/>
          </a:xfrm>
        </p:grpSpPr>
        <p:sp>
          <p:nvSpPr>
            <p:cNvPr id="155" name="Shape 155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60000" y="7"/>
                  </a:moveTo>
                  <a:lnTo>
                    <a:pt x="60000" y="7"/>
                  </a:lnTo>
                  <a:lnTo>
                    <a:pt x="56880" y="7"/>
                  </a:lnTo>
                  <a:lnTo>
                    <a:pt x="53961" y="399"/>
                  </a:lnTo>
                  <a:lnTo>
                    <a:pt x="50842" y="783"/>
                  </a:lnTo>
                  <a:lnTo>
                    <a:pt x="47923" y="1175"/>
                  </a:lnTo>
                  <a:lnTo>
                    <a:pt x="45003" y="1951"/>
                  </a:lnTo>
                  <a:lnTo>
                    <a:pt x="42076" y="2735"/>
                  </a:lnTo>
                  <a:lnTo>
                    <a:pt x="39357" y="3711"/>
                  </a:lnTo>
                  <a:lnTo>
                    <a:pt x="36630" y="4678"/>
                  </a:lnTo>
                  <a:lnTo>
                    <a:pt x="33902" y="5854"/>
                  </a:lnTo>
                  <a:lnTo>
                    <a:pt x="31367" y="7214"/>
                  </a:lnTo>
                  <a:lnTo>
                    <a:pt x="28832" y="8773"/>
                  </a:lnTo>
                  <a:lnTo>
                    <a:pt x="26496" y="10333"/>
                  </a:lnTo>
                  <a:lnTo>
                    <a:pt x="24161" y="11892"/>
                  </a:lnTo>
                  <a:lnTo>
                    <a:pt x="21826" y="13644"/>
                  </a:lnTo>
                  <a:lnTo>
                    <a:pt x="19682" y="15587"/>
                  </a:lnTo>
                  <a:lnTo>
                    <a:pt x="17539" y="17539"/>
                  </a:lnTo>
                  <a:lnTo>
                    <a:pt x="15587" y="19682"/>
                  </a:lnTo>
                  <a:lnTo>
                    <a:pt x="13644" y="21826"/>
                  </a:lnTo>
                  <a:lnTo>
                    <a:pt x="11884" y="24161"/>
                  </a:lnTo>
                  <a:lnTo>
                    <a:pt x="10333" y="26496"/>
                  </a:lnTo>
                  <a:lnTo>
                    <a:pt x="8773" y="28832"/>
                  </a:lnTo>
                  <a:lnTo>
                    <a:pt x="7214" y="31367"/>
                  </a:lnTo>
                  <a:lnTo>
                    <a:pt x="5846" y="33902"/>
                  </a:lnTo>
                  <a:lnTo>
                    <a:pt x="4678" y="36630"/>
                  </a:lnTo>
                  <a:lnTo>
                    <a:pt x="3711" y="39357"/>
                  </a:lnTo>
                  <a:lnTo>
                    <a:pt x="2735" y="42084"/>
                  </a:lnTo>
                  <a:lnTo>
                    <a:pt x="1951" y="45003"/>
                  </a:lnTo>
                  <a:lnTo>
                    <a:pt x="1175" y="47923"/>
                  </a:lnTo>
                  <a:lnTo>
                    <a:pt x="783" y="50850"/>
                  </a:lnTo>
                  <a:lnTo>
                    <a:pt x="399" y="53961"/>
                  </a:lnTo>
                  <a:lnTo>
                    <a:pt x="7" y="56888"/>
                  </a:lnTo>
                  <a:lnTo>
                    <a:pt x="7" y="60000"/>
                  </a:lnTo>
                  <a:lnTo>
                    <a:pt x="7" y="60000"/>
                  </a:lnTo>
                  <a:lnTo>
                    <a:pt x="7" y="63119"/>
                  </a:lnTo>
                  <a:lnTo>
                    <a:pt x="399" y="66038"/>
                  </a:lnTo>
                  <a:lnTo>
                    <a:pt x="783" y="69157"/>
                  </a:lnTo>
                  <a:lnTo>
                    <a:pt x="1175" y="72076"/>
                  </a:lnTo>
                  <a:lnTo>
                    <a:pt x="1951" y="75003"/>
                  </a:lnTo>
                  <a:lnTo>
                    <a:pt x="2735" y="77923"/>
                  </a:lnTo>
                  <a:lnTo>
                    <a:pt x="3711" y="80650"/>
                  </a:lnTo>
                  <a:lnTo>
                    <a:pt x="4678" y="83377"/>
                  </a:lnTo>
                  <a:lnTo>
                    <a:pt x="5846" y="86105"/>
                  </a:lnTo>
                  <a:lnTo>
                    <a:pt x="7214" y="88632"/>
                  </a:lnTo>
                  <a:lnTo>
                    <a:pt x="8773" y="91167"/>
                  </a:lnTo>
                  <a:lnTo>
                    <a:pt x="10333" y="93503"/>
                  </a:lnTo>
                  <a:lnTo>
                    <a:pt x="11884" y="95846"/>
                  </a:lnTo>
                  <a:lnTo>
                    <a:pt x="13644" y="98181"/>
                  </a:lnTo>
                  <a:lnTo>
                    <a:pt x="15587" y="100325"/>
                  </a:lnTo>
                  <a:lnTo>
                    <a:pt x="17539" y="102468"/>
                  </a:lnTo>
                  <a:lnTo>
                    <a:pt x="19682" y="104412"/>
                  </a:lnTo>
                  <a:lnTo>
                    <a:pt x="21826" y="106363"/>
                  </a:lnTo>
                  <a:lnTo>
                    <a:pt x="24161" y="108115"/>
                  </a:lnTo>
                  <a:lnTo>
                    <a:pt x="26496" y="109674"/>
                  </a:lnTo>
                  <a:lnTo>
                    <a:pt x="28832" y="111234"/>
                  </a:lnTo>
                  <a:lnTo>
                    <a:pt x="31367" y="112785"/>
                  </a:lnTo>
                  <a:lnTo>
                    <a:pt x="33902" y="114153"/>
                  </a:lnTo>
                  <a:lnTo>
                    <a:pt x="36630" y="115321"/>
                  </a:lnTo>
                  <a:lnTo>
                    <a:pt x="39357" y="116296"/>
                  </a:lnTo>
                  <a:lnTo>
                    <a:pt x="42076" y="117272"/>
                  </a:lnTo>
                  <a:lnTo>
                    <a:pt x="45003" y="118048"/>
                  </a:lnTo>
                  <a:lnTo>
                    <a:pt x="47923" y="118824"/>
                  </a:lnTo>
                  <a:lnTo>
                    <a:pt x="50842" y="119216"/>
                  </a:lnTo>
                  <a:lnTo>
                    <a:pt x="53961" y="119608"/>
                  </a:lnTo>
                  <a:lnTo>
                    <a:pt x="56880" y="120000"/>
                  </a:lnTo>
                  <a:lnTo>
                    <a:pt x="60000" y="120000"/>
                  </a:lnTo>
                  <a:lnTo>
                    <a:pt x="60000" y="120000"/>
                  </a:lnTo>
                  <a:lnTo>
                    <a:pt x="63119" y="120000"/>
                  </a:lnTo>
                  <a:lnTo>
                    <a:pt x="66038" y="119608"/>
                  </a:lnTo>
                  <a:lnTo>
                    <a:pt x="69157" y="119216"/>
                  </a:lnTo>
                  <a:lnTo>
                    <a:pt x="72076" y="118824"/>
                  </a:lnTo>
                  <a:lnTo>
                    <a:pt x="74996" y="118048"/>
                  </a:lnTo>
                  <a:lnTo>
                    <a:pt x="77923" y="117272"/>
                  </a:lnTo>
                  <a:lnTo>
                    <a:pt x="80650" y="116296"/>
                  </a:lnTo>
                  <a:lnTo>
                    <a:pt x="83377" y="115321"/>
                  </a:lnTo>
                  <a:lnTo>
                    <a:pt x="86105" y="114153"/>
                  </a:lnTo>
                  <a:lnTo>
                    <a:pt x="88632" y="112785"/>
                  </a:lnTo>
                  <a:lnTo>
                    <a:pt x="91167" y="111234"/>
                  </a:lnTo>
                  <a:lnTo>
                    <a:pt x="93503" y="109674"/>
                  </a:lnTo>
                  <a:lnTo>
                    <a:pt x="95838" y="108115"/>
                  </a:lnTo>
                  <a:lnTo>
                    <a:pt x="98181" y="106363"/>
                  </a:lnTo>
                  <a:lnTo>
                    <a:pt x="100325" y="104412"/>
                  </a:lnTo>
                  <a:lnTo>
                    <a:pt x="102468" y="102468"/>
                  </a:lnTo>
                  <a:lnTo>
                    <a:pt x="104412" y="100325"/>
                  </a:lnTo>
                  <a:lnTo>
                    <a:pt x="106363" y="98181"/>
                  </a:lnTo>
                  <a:lnTo>
                    <a:pt x="108115" y="95846"/>
                  </a:lnTo>
                  <a:lnTo>
                    <a:pt x="109674" y="93503"/>
                  </a:lnTo>
                  <a:lnTo>
                    <a:pt x="111226" y="91167"/>
                  </a:lnTo>
                  <a:lnTo>
                    <a:pt x="112785" y="88632"/>
                  </a:lnTo>
                  <a:lnTo>
                    <a:pt x="114153" y="86105"/>
                  </a:lnTo>
                  <a:lnTo>
                    <a:pt x="115321" y="83377"/>
                  </a:lnTo>
                  <a:lnTo>
                    <a:pt x="116296" y="80650"/>
                  </a:lnTo>
                  <a:lnTo>
                    <a:pt x="117264" y="77923"/>
                  </a:lnTo>
                  <a:lnTo>
                    <a:pt x="118048" y="75003"/>
                  </a:lnTo>
                  <a:lnTo>
                    <a:pt x="118824" y="72076"/>
                  </a:lnTo>
                  <a:lnTo>
                    <a:pt x="119216" y="69157"/>
                  </a:lnTo>
                  <a:lnTo>
                    <a:pt x="119608" y="66038"/>
                  </a:lnTo>
                  <a:lnTo>
                    <a:pt x="119992" y="63119"/>
                  </a:lnTo>
                  <a:lnTo>
                    <a:pt x="119992" y="60000"/>
                  </a:lnTo>
                  <a:lnTo>
                    <a:pt x="60000" y="60000"/>
                  </a:lnTo>
                  <a:lnTo>
                    <a:pt x="60000" y="7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8895" y="488"/>
                  </a:lnTo>
                  <a:lnTo>
                    <a:pt x="17791" y="1915"/>
                  </a:lnTo>
                  <a:lnTo>
                    <a:pt x="26664" y="3343"/>
                  </a:lnTo>
                  <a:lnTo>
                    <a:pt x="35559" y="5239"/>
                  </a:lnTo>
                  <a:lnTo>
                    <a:pt x="43885" y="8093"/>
                  </a:lnTo>
                  <a:lnTo>
                    <a:pt x="52780" y="10948"/>
                  </a:lnTo>
                  <a:lnTo>
                    <a:pt x="60558" y="14291"/>
                  </a:lnTo>
                  <a:lnTo>
                    <a:pt x="68884" y="17614"/>
                  </a:lnTo>
                  <a:lnTo>
                    <a:pt x="68884" y="17614"/>
                  </a:lnTo>
                  <a:lnTo>
                    <a:pt x="76114" y="21915"/>
                  </a:lnTo>
                  <a:lnTo>
                    <a:pt x="83345" y="26197"/>
                  </a:lnTo>
                  <a:lnTo>
                    <a:pt x="90005" y="30478"/>
                  </a:lnTo>
                  <a:lnTo>
                    <a:pt x="96666" y="35249"/>
                  </a:lnTo>
                  <a:lnTo>
                    <a:pt x="103326" y="40469"/>
                  </a:lnTo>
                  <a:lnTo>
                    <a:pt x="108891" y="46197"/>
                  </a:lnTo>
                  <a:lnTo>
                    <a:pt x="114434" y="51906"/>
                  </a:lnTo>
                  <a:lnTo>
                    <a:pt x="120000" y="58103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3501875" y="3749500"/>
              <a:ext cx="187574" cy="9682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02854" y="0"/>
                  </a:moveTo>
                  <a:lnTo>
                    <a:pt x="15" y="119969"/>
                  </a:lnTo>
                  <a:lnTo>
                    <a:pt x="119984" y="119969"/>
                  </a:lnTo>
                  <a:lnTo>
                    <a:pt x="119984" y="119969"/>
                  </a:lnTo>
                  <a:lnTo>
                    <a:pt x="119600" y="103392"/>
                  </a:lnTo>
                  <a:lnTo>
                    <a:pt x="118816" y="87529"/>
                  </a:lnTo>
                  <a:lnTo>
                    <a:pt x="117265" y="71696"/>
                  </a:lnTo>
                  <a:lnTo>
                    <a:pt x="115313" y="56607"/>
                  </a:lnTo>
                  <a:lnTo>
                    <a:pt x="112978" y="41518"/>
                  </a:lnTo>
                  <a:lnTo>
                    <a:pt x="110243" y="27172"/>
                  </a:lnTo>
                  <a:lnTo>
                    <a:pt x="106741" y="13570"/>
                  </a:lnTo>
                  <a:lnTo>
                    <a:pt x="102854" y="0"/>
                  </a:lnTo>
                  <a:lnTo>
                    <a:pt x="10285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Shape 159"/>
          <p:cNvSpPr txBox="1"/>
          <p:nvPr/>
        </p:nvSpPr>
        <p:spPr>
          <a:xfrm>
            <a:off x="0" y="642918"/>
            <a:ext cx="4950600" cy="580800"/>
          </a:xfrm>
          <a:prstGeom prst="rect">
            <a:avLst/>
          </a:prstGeom>
          <a:solidFill>
            <a:srgbClr val="4FCE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lang="en-US" sz="2000" b="1" dirty="0">
                <a:solidFill>
                  <a:srgbClr val="000000"/>
                </a:solidFill>
                <a:latin typeface="Arial Narrow" pitchFamily="34" charset="0"/>
                <a:ea typeface="Lora"/>
                <a:cs typeface="Lora"/>
                <a:sym typeface="Lora"/>
              </a:rPr>
              <a:t>EVENT 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Arial Narrow" pitchFamily="34" charset="0"/>
                <a:ea typeface="Lora"/>
                <a:cs typeface="Lora"/>
                <a:sym typeface="Lora"/>
              </a:rPr>
              <a:t>CATEGORIES</a:t>
            </a:r>
            <a:endParaRPr lang="ru-RU" sz="2000" b="1" i="0" u="none" strike="noStrike" cap="none" dirty="0">
              <a:solidFill>
                <a:srgbClr val="000000"/>
              </a:solidFill>
              <a:latin typeface="Arial Narrow" pitchFamily="34" charset="0"/>
              <a:ea typeface="Lora"/>
              <a:cs typeface="Lora"/>
              <a:sym typeface="Lora"/>
            </a:endParaRPr>
          </a:p>
        </p:txBody>
      </p:sp>
      <p:sp>
        <p:nvSpPr>
          <p:cNvPr id="20" name="Содержимое 2"/>
          <p:cNvSpPr txBox="1">
            <a:spLocks/>
          </p:cNvSpPr>
          <p:nvPr/>
        </p:nvSpPr>
        <p:spPr>
          <a:xfrm>
            <a:off x="457200" y="5357826"/>
            <a:ext cx="8258204" cy="1216710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/>
          <a:p>
            <a:pPr marL="0" marR="0" lvl="0" indent="152400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  <a:ea typeface="Quattrocento Sans"/>
              <a:cs typeface="Quattrocento Sans"/>
              <a:sym typeface="Quattrocento Sans"/>
            </a:endParaRPr>
          </a:p>
          <a:p>
            <a:pPr marL="0" marR="0" lvl="0" indent="152400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  <a:ea typeface="Quattrocento Sans"/>
              <a:cs typeface="Quattrocento Sans"/>
              <a:sym typeface="Quattrocento Sans"/>
            </a:endParaRPr>
          </a:p>
          <a:p>
            <a:pPr marL="0" marR="0" lvl="0" indent="1524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42844" y="5290623"/>
            <a:ext cx="871591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/>
              <a:t>The project will keep the commission of </a:t>
            </a:r>
            <a:r>
              <a:rPr lang="ru-RU" sz="1700" b="1" dirty="0" smtClean="0"/>
              <a:t>7</a:t>
            </a:r>
            <a:r>
              <a:rPr lang="en-US" sz="1700" b="1" dirty="0" smtClean="0"/>
              <a:t>%</a:t>
            </a:r>
            <a:r>
              <a:rPr lang="en-US" sz="1700" dirty="0" smtClean="0"/>
              <a:t> </a:t>
            </a:r>
            <a:r>
              <a:rPr lang="en-US" sz="1700" dirty="0"/>
              <a:t>of the cost of </a:t>
            </a:r>
            <a:r>
              <a:rPr lang="en-US" sz="1700" b="1" dirty="0"/>
              <a:t>services</a:t>
            </a:r>
            <a:r>
              <a:rPr lang="en-US" sz="1700" dirty="0"/>
              <a:t> provided by </a:t>
            </a:r>
            <a:r>
              <a:rPr lang="en-US" sz="1700" dirty="0" smtClean="0"/>
              <a:t>vendors</a:t>
            </a:r>
            <a:endParaRPr lang="en-US" sz="1700" dirty="0"/>
          </a:p>
          <a:p>
            <a:pPr algn="ctr">
              <a:lnSpc>
                <a:spcPct val="150000"/>
              </a:lnSpc>
            </a:pPr>
            <a:r>
              <a:rPr lang="en-US" sz="1700" dirty="0"/>
              <a:t>From </a:t>
            </a:r>
            <a:r>
              <a:rPr lang="en-US" sz="1700" b="1" dirty="0"/>
              <a:t>ticket</a:t>
            </a:r>
            <a:r>
              <a:rPr lang="en-US" sz="1700" dirty="0"/>
              <a:t> </a:t>
            </a:r>
            <a:r>
              <a:rPr lang="en-US" sz="1700" b="1" dirty="0"/>
              <a:t>sales to public</a:t>
            </a:r>
            <a:r>
              <a:rPr lang="en-US" sz="1700" dirty="0"/>
              <a:t> </a:t>
            </a:r>
            <a:r>
              <a:rPr lang="en-US" sz="1700" b="1" dirty="0"/>
              <a:t>parties</a:t>
            </a:r>
            <a:r>
              <a:rPr lang="en-US" sz="1700" dirty="0"/>
              <a:t> </a:t>
            </a:r>
            <a:r>
              <a:rPr lang="ru-RU" sz="1700" b="1" dirty="0"/>
              <a:t>3</a:t>
            </a:r>
            <a:r>
              <a:rPr lang="en-US" sz="1700" b="1" dirty="0"/>
              <a:t>%</a:t>
            </a:r>
            <a:r>
              <a:rPr lang="en-US" sz="1700" dirty="0"/>
              <a:t> service fee will be </a:t>
            </a:r>
            <a:r>
              <a:rPr lang="en-US" sz="1700" dirty="0" smtClean="0"/>
              <a:t>charged </a:t>
            </a:r>
            <a:endParaRPr lang="en-US" sz="1700" dirty="0"/>
          </a:p>
          <a:p>
            <a:pPr algn="ctr">
              <a:lnSpc>
                <a:spcPct val="150000"/>
              </a:lnSpc>
            </a:pPr>
            <a:r>
              <a:rPr lang="en-US" sz="1700" dirty="0"/>
              <a:t>Additional sources of profit are being considered (lifting vendors up on the list, selected ads, etc.)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0" y="642918"/>
            <a:ext cx="4950568" cy="580799"/>
          </a:xfrm>
          <a:prstGeom prst="rect">
            <a:avLst/>
          </a:prstGeom>
          <a:solidFill>
            <a:srgbClr val="4FCE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lang="en-US" dirty="0">
                <a:latin typeface="Arial Narrow" pitchFamily="34" charset="0"/>
              </a:rPr>
              <a:t>BUSINESS MODEL</a:t>
            </a:r>
            <a:endParaRPr lang="ru-RU" sz="1050" b="1" i="0" u="none" strike="noStrike" cap="none" dirty="0">
              <a:solidFill>
                <a:srgbClr val="000000"/>
              </a:solidFill>
              <a:latin typeface="Arial Narrow" pitchFamily="34" charset="0"/>
              <a:sym typeface="Lora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500562" y="1285860"/>
            <a:ext cx="357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 </a:t>
            </a:r>
          </a:p>
        </p:txBody>
      </p:sp>
      <p:pic>
        <p:nvPicPr>
          <p:cNvPr id="9" name="Рисунок 8" descr="cockktail_logo 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5676" y="1718723"/>
            <a:ext cx="1785950" cy="10715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57818" y="1571612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7</a:t>
            </a:r>
            <a:r>
              <a:rPr lang="en-US" b="1" dirty="0" smtClean="0"/>
              <a:t>% </a:t>
            </a:r>
            <a:endParaRPr lang="en-US" b="1" dirty="0"/>
          </a:p>
          <a:p>
            <a:pPr algn="ctr"/>
            <a:r>
              <a:rPr lang="en-US" b="1" dirty="0"/>
              <a:t>service fee </a:t>
            </a:r>
            <a:endParaRPr lang="ru-RU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28155" y="3018643"/>
            <a:ext cx="16718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party hosts</a:t>
            </a:r>
            <a:endParaRPr lang="ru-RU" sz="25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338964" y="3122053"/>
            <a:ext cx="12851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vendors</a:t>
            </a:r>
            <a:endParaRPr lang="ru-RU" sz="25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943476" y="4737927"/>
            <a:ext cx="131247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clubbers</a:t>
            </a:r>
            <a:endParaRPr lang="ru-RU" sz="2500" b="1" dirty="0"/>
          </a:p>
        </p:txBody>
      </p:sp>
      <p:sp>
        <p:nvSpPr>
          <p:cNvPr id="22" name="TextBox 21"/>
          <p:cNvSpPr txBox="1"/>
          <p:nvPr/>
        </p:nvSpPr>
        <p:spPr>
          <a:xfrm rot="5400000">
            <a:off x="4289079" y="3074641"/>
            <a:ext cx="1205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/>
              <a:t>3</a:t>
            </a:r>
            <a:r>
              <a:rPr lang="en-US" b="1" dirty="0"/>
              <a:t>% </a:t>
            </a:r>
          </a:p>
          <a:p>
            <a:pPr algn="ctr"/>
            <a:r>
              <a:rPr lang="en-US" b="1" dirty="0"/>
              <a:t>service fee</a:t>
            </a:r>
            <a:endParaRPr lang="ru-RU" b="1" dirty="0"/>
          </a:p>
        </p:txBody>
      </p:sp>
      <p:sp>
        <p:nvSpPr>
          <p:cNvPr id="20" name="Стрелка вверх 19"/>
          <p:cNvSpPr/>
          <p:nvPr/>
        </p:nvSpPr>
        <p:spPr>
          <a:xfrm>
            <a:off x="4286248" y="2857496"/>
            <a:ext cx="285752" cy="1143008"/>
          </a:xfrm>
          <a:prstGeom prst="upArrow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Двойная стрелка влево/вправо 23"/>
          <p:cNvSpPr/>
          <p:nvPr/>
        </p:nvSpPr>
        <p:spPr>
          <a:xfrm>
            <a:off x="5357818" y="2143116"/>
            <a:ext cx="1357322" cy="285752"/>
          </a:xfrm>
          <a:prstGeom prst="leftRightArrow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Двойная стрелка влево/вправо 24"/>
          <p:cNvSpPr/>
          <p:nvPr/>
        </p:nvSpPr>
        <p:spPr>
          <a:xfrm>
            <a:off x="2071670" y="2143116"/>
            <a:ext cx="1357322" cy="285752"/>
          </a:xfrm>
          <a:prstGeom prst="leftRightArrow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7284" y="1470526"/>
            <a:ext cx="1698871" cy="1590143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42904" y="3798140"/>
            <a:ext cx="2451414" cy="1341199"/>
          </a:xfrm>
          <a:prstGeom prst="rect">
            <a:avLst/>
          </a:prstGeom>
        </p:spPr>
      </p:pic>
      <p:grpSp>
        <p:nvGrpSpPr>
          <p:cNvPr id="34" name="Группа 33"/>
          <p:cNvGrpSpPr/>
          <p:nvPr/>
        </p:nvGrpSpPr>
        <p:grpSpPr>
          <a:xfrm>
            <a:off x="6715140" y="1266507"/>
            <a:ext cx="2143616" cy="1836952"/>
            <a:chOff x="6766449" y="1382785"/>
            <a:chExt cx="1783590" cy="1547583"/>
          </a:xfrm>
        </p:grpSpPr>
        <p:pic>
          <p:nvPicPr>
            <p:cNvPr id="33" name="Рисунок 3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285500" y="1382785"/>
              <a:ext cx="648875" cy="1152244"/>
            </a:xfrm>
            <a:prstGeom prst="rect">
              <a:avLst/>
            </a:prstGeom>
          </p:spPr>
        </p:pic>
        <p:pic>
          <p:nvPicPr>
            <p:cNvPr id="31" name="Рисунок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7457813" y="1860489"/>
              <a:ext cx="1092226" cy="1069879"/>
            </a:xfrm>
            <a:prstGeom prst="rect">
              <a:avLst/>
            </a:prstGeom>
          </p:spPr>
        </p:pic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766449" y="1844824"/>
              <a:ext cx="866997" cy="10685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164529" y="1785926"/>
            <a:ext cx="4621785" cy="4555739"/>
          </a:xfrm>
          <a:prstGeom prst="ellipse">
            <a:avLst/>
          </a:prstGeom>
          <a:solidFill>
            <a:srgbClr val="F2F2F2"/>
          </a:solidFill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758294" y="2785590"/>
            <a:ext cx="3385078" cy="3575712"/>
          </a:xfrm>
          <a:prstGeom prst="ellipse">
            <a:avLst/>
          </a:prstGeom>
          <a:solidFill>
            <a:srgbClr val="7F7F7F"/>
          </a:solidFill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+mj-lt"/>
              <a:ea typeface="Lora"/>
              <a:cs typeface="Lora"/>
              <a:sym typeface="Lora"/>
            </a:endParaRPr>
          </a:p>
        </p:txBody>
      </p:sp>
      <p:sp>
        <p:nvSpPr>
          <p:cNvPr id="20" name="Shape 137"/>
          <p:cNvSpPr/>
          <p:nvPr/>
        </p:nvSpPr>
        <p:spPr>
          <a:xfrm>
            <a:off x="1142976" y="3857159"/>
            <a:ext cx="2589736" cy="251366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+mj-lt"/>
              <a:ea typeface="Lora"/>
              <a:cs typeface="Lora"/>
              <a:sym typeface="Lora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500166" y="4571539"/>
            <a:ext cx="1861586" cy="1750061"/>
          </a:xfrm>
          <a:prstGeom prst="ellipse">
            <a:avLst/>
          </a:prstGeom>
          <a:solidFill>
            <a:srgbClr val="4FCEFF"/>
          </a:solidFill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+mj-lt"/>
              <a:ea typeface="Lora"/>
              <a:cs typeface="Lora"/>
              <a:sym typeface="Lora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3774524" y="2115674"/>
            <a:ext cx="3869310" cy="52703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lang="en-US" b="1" dirty="0">
                <a:solidFill>
                  <a:srgbClr val="000000"/>
                </a:solidFill>
                <a:latin typeface="+mj-lt"/>
                <a:ea typeface="Lora"/>
                <a:cs typeface="Lora"/>
                <a:sym typeface="Lora"/>
              </a:rPr>
              <a:t>PAM (Potential Available Market)</a:t>
            </a:r>
            <a:endParaRPr lang="ru-RU" b="1" i="0" u="none" strike="noStrike" cap="none" dirty="0">
              <a:solidFill>
                <a:srgbClr val="000000"/>
              </a:solidFill>
              <a:latin typeface="+mj-lt"/>
              <a:ea typeface="Lora"/>
              <a:cs typeface="Lora"/>
              <a:sym typeface="Lora"/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1285852" y="2142647"/>
            <a:ext cx="2157600" cy="752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lang="en-US" sz="2800" b="1" dirty="0" smtClean="0">
                <a:latin typeface="+mj-lt"/>
                <a:ea typeface="Lora"/>
                <a:cs typeface="Lora"/>
                <a:sym typeface="Lora"/>
              </a:rPr>
              <a:t>&gt;$</a:t>
            </a:r>
            <a:r>
              <a:rPr lang="ru-RU" sz="2800" b="1" dirty="0" smtClean="0">
                <a:latin typeface="+mj-lt"/>
                <a:ea typeface="Lora"/>
                <a:cs typeface="Lora"/>
                <a:sym typeface="Lora"/>
              </a:rPr>
              <a:t>100</a:t>
            </a:r>
            <a:r>
              <a:rPr lang="en-US" sz="2800" b="1" dirty="0" smtClean="0">
                <a:solidFill>
                  <a:srgbClr val="000000"/>
                </a:solidFill>
                <a:latin typeface="+mj-lt"/>
                <a:ea typeface="Lora"/>
                <a:cs typeface="Lora"/>
                <a:sym typeface="Lora"/>
              </a:rPr>
              <a:t>B</a:t>
            </a:r>
            <a:endParaRPr lang="ru-RU" sz="2800" b="1" i="0" u="none" strike="noStrike" cap="none" dirty="0">
              <a:solidFill>
                <a:srgbClr val="000000"/>
              </a:solidFill>
              <a:latin typeface="+mj-lt"/>
              <a:ea typeface="Lora"/>
              <a:cs typeface="Lora"/>
              <a:sym typeface="Lora"/>
            </a:endParaRPr>
          </a:p>
        </p:txBody>
      </p:sp>
      <p:sp>
        <p:nvSpPr>
          <p:cNvPr id="141" name="Shape 141"/>
          <p:cNvSpPr txBox="1"/>
          <p:nvPr/>
        </p:nvSpPr>
        <p:spPr>
          <a:xfrm>
            <a:off x="1190666" y="3142779"/>
            <a:ext cx="2381202" cy="7526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Lora"/>
              <a:buNone/>
            </a:pPr>
            <a:r>
              <a:rPr lang="en-US" sz="2800" b="1" i="0" u="none" strike="noStrike" cap="none" dirty="0" smtClean="0">
                <a:solidFill>
                  <a:schemeClr val="lt1"/>
                </a:solidFill>
                <a:latin typeface="+mj-lt"/>
                <a:ea typeface="Lora"/>
                <a:cs typeface="Lora"/>
                <a:sym typeface="Lora"/>
              </a:rPr>
              <a:t>$34B</a:t>
            </a:r>
            <a:endParaRPr lang="ru-RU" sz="2800" b="1" i="0" u="none" strike="noStrike" cap="none" dirty="0">
              <a:solidFill>
                <a:schemeClr val="lt1"/>
              </a:solidFill>
              <a:latin typeface="+mj-lt"/>
              <a:ea typeface="Lora"/>
              <a:cs typeface="Lora"/>
              <a:sym typeface="Lora"/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5072066" y="4028406"/>
            <a:ext cx="3571900" cy="47169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lang="en-US" b="1" i="0" u="none" strike="noStrike" cap="none" dirty="0">
                <a:solidFill>
                  <a:srgbClr val="000000"/>
                </a:solidFill>
                <a:latin typeface="+mj-lt"/>
                <a:ea typeface="Lora"/>
                <a:cs typeface="Lora"/>
                <a:sym typeface="Lora"/>
              </a:rPr>
              <a:t>SAM (Served Available Market)</a:t>
            </a:r>
            <a:endParaRPr lang="ru-RU" b="1" i="0" u="none" strike="noStrike" cap="none" dirty="0">
              <a:solidFill>
                <a:srgbClr val="000000"/>
              </a:solidFill>
              <a:latin typeface="+mj-lt"/>
              <a:ea typeface="Lora"/>
              <a:cs typeface="Lora"/>
              <a:sym typeface="Lora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1486435" y="5266429"/>
            <a:ext cx="1799681" cy="66243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lang="en-US" sz="2400" b="1" dirty="0" smtClean="0">
                <a:latin typeface="+mj-lt"/>
                <a:ea typeface="Lora"/>
                <a:cs typeface="Lora"/>
                <a:sym typeface="Lora"/>
              </a:rPr>
              <a:t>$3.5M</a:t>
            </a:r>
            <a:endParaRPr lang="ru-RU" sz="2400" b="1" i="0" u="none" strike="noStrike" cap="none" dirty="0">
              <a:solidFill>
                <a:srgbClr val="000000"/>
              </a:solidFill>
              <a:latin typeface="+mj-lt"/>
              <a:ea typeface="Lora"/>
              <a:cs typeface="Lora"/>
              <a:sym typeface="Lora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4572000" y="2999903"/>
            <a:ext cx="3542655" cy="47169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lang="en-US" b="1" i="0" u="none" strike="noStrike" cap="none" dirty="0">
                <a:solidFill>
                  <a:srgbClr val="000000"/>
                </a:solidFill>
                <a:latin typeface="+mj-lt"/>
                <a:ea typeface="Lora"/>
                <a:cs typeface="Lora"/>
                <a:sym typeface="Lora"/>
              </a:rPr>
              <a:t>TAM (Total Addressable Market)</a:t>
            </a:r>
            <a:endParaRPr lang="ru-RU" b="1" dirty="0">
              <a:latin typeface="+mj-lt"/>
              <a:ea typeface="Lora"/>
              <a:cs typeface="Lora"/>
              <a:sym typeface="Lora"/>
            </a:endParaRPr>
          </a:p>
        </p:txBody>
      </p:sp>
      <p:cxnSp>
        <p:nvCxnSpPr>
          <p:cNvPr id="148" name="Shape 148"/>
          <p:cNvCxnSpPr/>
          <p:nvPr/>
        </p:nvCxnSpPr>
        <p:spPr>
          <a:xfrm rot="10800000">
            <a:off x="3143240" y="2571744"/>
            <a:ext cx="2651760" cy="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" name="Shape 154"/>
          <p:cNvGrpSpPr/>
          <p:nvPr/>
        </p:nvGrpSpPr>
        <p:grpSpPr>
          <a:xfrm>
            <a:off x="5521311" y="1287488"/>
            <a:ext cx="303362" cy="398880"/>
            <a:chOff x="3292425" y="3664250"/>
            <a:chExt cx="397024" cy="391525"/>
          </a:xfrm>
        </p:grpSpPr>
        <p:sp>
          <p:nvSpPr>
            <p:cNvPr id="155" name="Shape 155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60000" y="7"/>
                  </a:moveTo>
                  <a:lnTo>
                    <a:pt x="60000" y="7"/>
                  </a:lnTo>
                  <a:lnTo>
                    <a:pt x="56880" y="7"/>
                  </a:lnTo>
                  <a:lnTo>
                    <a:pt x="53961" y="399"/>
                  </a:lnTo>
                  <a:lnTo>
                    <a:pt x="50842" y="783"/>
                  </a:lnTo>
                  <a:lnTo>
                    <a:pt x="47923" y="1175"/>
                  </a:lnTo>
                  <a:lnTo>
                    <a:pt x="45003" y="1951"/>
                  </a:lnTo>
                  <a:lnTo>
                    <a:pt x="42076" y="2735"/>
                  </a:lnTo>
                  <a:lnTo>
                    <a:pt x="39357" y="3711"/>
                  </a:lnTo>
                  <a:lnTo>
                    <a:pt x="36630" y="4678"/>
                  </a:lnTo>
                  <a:lnTo>
                    <a:pt x="33902" y="5854"/>
                  </a:lnTo>
                  <a:lnTo>
                    <a:pt x="31367" y="7214"/>
                  </a:lnTo>
                  <a:lnTo>
                    <a:pt x="28832" y="8773"/>
                  </a:lnTo>
                  <a:lnTo>
                    <a:pt x="26496" y="10333"/>
                  </a:lnTo>
                  <a:lnTo>
                    <a:pt x="24161" y="11892"/>
                  </a:lnTo>
                  <a:lnTo>
                    <a:pt x="21826" y="13644"/>
                  </a:lnTo>
                  <a:lnTo>
                    <a:pt x="19682" y="15587"/>
                  </a:lnTo>
                  <a:lnTo>
                    <a:pt x="17539" y="17539"/>
                  </a:lnTo>
                  <a:lnTo>
                    <a:pt x="15587" y="19682"/>
                  </a:lnTo>
                  <a:lnTo>
                    <a:pt x="13644" y="21826"/>
                  </a:lnTo>
                  <a:lnTo>
                    <a:pt x="11884" y="24161"/>
                  </a:lnTo>
                  <a:lnTo>
                    <a:pt x="10333" y="26496"/>
                  </a:lnTo>
                  <a:lnTo>
                    <a:pt x="8773" y="28832"/>
                  </a:lnTo>
                  <a:lnTo>
                    <a:pt x="7214" y="31367"/>
                  </a:lnTo>
                  <a:lnTo>
                    <a:pt x="5846" y="33902"/>
                  </a:lnTo>
                  <a:lnTo>
                    <a:pt x="4678" y="36630"/>
                  </a:lnTo>
                  <a:lnTo>
                    <a:pt x="3711" y="39357"/>
                  </a:lnTo>
                  <a:lnTo>
                    <a:pt x="2735" y="42084"/>
                  </a:lnTo>
                  <a:lnTo>
                    <a:pt x="1951" y="45003"/>
                  </a:lnTo>
                  <a:lnTo>
                    <a:pt x="1175" y="47923"/>
                  </a:lnTo>
                  <a:lnTo>
                    <a:pt x="783" y="50850"/>
                  </a:lnTo>
                  <a:lnTo>
                    <a:pt x="399" y="53961"/>
                  </a:lnTo>
                  <a:lnTo>
                    <a:pt x="7" y="56888"/>
                  </a:lnTo>
                  <a:lnTo>
                    <a:pt x="7" y="60000"/>
                  </a:lnTo>
                  <a:lnTo>
                    <a:pt x="7" y="60000"/>
                  </a:lnTo>
                  <a:lnTo>
                    <a:pt x="7" y="63119"/>
                  </a:lnTo>
                  <a:lnTo>
                    <a:pt x="399" y="66038"/>
                  </a:lnTo>
                  <a:lnTo>
                    <a:pt x="783" y="69157"/>
                  </a:lnTo>
                  <a:lnTo>
                    <a:pt x="1175" y="72076"/>
                  </a:lnTo>
                  <a:lnTo>
                    <a:pt x="1951" y="75003"/>
                  </a:lnTo>
                  <a:lnTo>
                    <a:pt x="2735" y="77923"/>
                  </a:lnTo>
                  <a:lnTo>
                    <a:pt x="3711" y="80650"/>
                  </a:lnTo>
                  <a:lnTo>
                    <a:pt x="4678" y="83377"/>
                  </a:lnTo>
                  <a:lnTo>
                    <a:pt x="5846" y="86105"/>
                  </a:lnTo>
                  <a:lnTo>
                    <a:pt x="7214" y="88632"/>
                  </a:lnTo>
                  <a:lnTo>
                    <a:pt x="8773" y="91167"/>
                  </a:lnTo>
                  <a:lnTo>
                    <a:pt x="10333" y="93503"/>
                  </a:lnTo>
                  <a:lnTo>
                    <a:pt x="11884" y="95846"/>
                  </a:lnTo>
                  <a:lnTo>
                    <a:pt x="13644" y="98181"/>
                  </a:lnTo>
                  <a:lnTo>
                    <a:pt x="15587" y="100325"/>
                  </a:lnTo>
                  <a:lnTo>
                    <a:pt x="17539" y="102468"/>
                  </a:lnTo>
                  <a:lnTo>
                    <a:pt x="19682" y="104412"/>
                  </a:lnTo>
                  <a:lnTo>
                    <a:pt x="21826" y="106363"/>
                  </a:lnTo>
                  <a:lnTo>
                    <a:pt x="24161" y="108115"/>
                  </a:lnTo>
                  <a:lnTo>
                    <a:pt x="26496" y="109674"/>
                  </a:lnTo>
                  <a:lnTo>
                    <a:pt x="28832" y="111234"/>
                  </a:lnTo>
                  <a:lnTo>
                    <a:pt x="31367" y="112785"/>
                  </a:lnTo>
                  <a:lnTo>
                    <a:pt x="33902" y="114153"/>
                  </a:lnTo>
                  <a:lnTo>
                    <a:pt x="36630" y="115321"/>
                  </a:lnTo>
                  <a:lnTo>
                    <a:pt x="39357" y="116296"/>
                  </a:lnTo>
                  <a:lnTo>
                    <a:pt x="42076" y="117272"/>
                  </a:lnTo>
                  <a:lnTo>
                    <a:pt x="45003" y="118048"/>
                  </a:lnTo>
                  <a:lnTo>
                    <a:pt x="47923" y="118824"/>
                  </a:lnTo>
                  <a:lnTo>
                    <a:pt x="50842" y="119216"/>
                  </a:lnTo>
                  <a:lnTo>
                    <a:pt x="53961" y="119608"/>
                  </a:lnTo>
                  <a:lnTo>
                    <a:pt x="56880" y="120000"/>
                  </a:lnTo>
                  <a:lnTo>
                    <a:pt x="60000" y="120000"/>
                  </a:lnTo>
                  <a:lnTo>
                    <a:pt x="60000" y="120000"/>
                  </a:lnTo>
                  <a:lnTo>
                    <a:pt x="63119" y="120000"/>
                  </a:lnTo>
                  <a:lnTo>
                    <a:pt x="66038" y="119608"/>
                  </a:lnTo>
                  <a:lnTo>
                    <a:pt x="69157" y="119216"/>
                  </a:lnTo>
                  <a:lnTo>
                    <a:pt x="72076" y="118824"/>
                  </a:lnTo>
                  <a:lnTo>
                    <a:pt x="74996" y="118048"/>
                  </a:lnTo>
                  <a:lnTo>
                    <a:pt x="77923" y="117272"/>
                  </a:lnTo>
                  <a:lnTo>
                    <a:pt x="80650" y="116296"/>
                  </a:lnTo>
                  <a:lnTo>
                    <a:pt x="83377" y="115321"/>
                  </a:lnTo>
                  <a:lnTo>
                    <a:pt x="86105" y="114153"/>
                  </a:lnTo>
                  <a:lnTo>
                    <a:pt x="88632" y="112785"/>
                  </a:lnTo>
                  <a:lnTo>
                    <a:pt x="91167" y="111234"/>
                  </a:lnTo>
                  <a:lnTo>
                    <a:pt x="93503" y="109674"/>
                  </a:lnTo>
                  <a:lnTo>
                    <a:pt x="95838" y="108115"/>
                  </a:lnTo>
                  <a:lnTo>
                    <a:pt x="98181" y="106363"/>
                  </a:lnTo>
                  <a:lnTo>
                    <a:pt x="100325" y="104412"/>
                  </a:lnTo>
                  <a:lnTo>
                    <a:pt x="102468" y="102468"/>
                  </a:lnTo>
                  <a:lnTo>
                    <a:pt x="104412" y="100325"/>
                  </a:lnTo>
                  <a:lnTo>
                    <a:pt x="106363" y="98181"/>
                  </a:lnTo>
                  <a:lnTo>
                    <a:pt x="108115" y="95846"/>
                  </a:lnTo>
                  <a:lnTo>
                    <a:pt x="109674" y="93503"/>
                  </a:lnTo>
                  <a:lnTo>
                    <a:pt x="111226" y="91167"/>
                  </a:lnTo>
                  <a:lnTo>
                    <a:pt x="112785" y="88632"/>
                  </a:lnTo>
                  <a:lnTo>
                    <a:pt x="114153" y="86105"/>
                  </a:lnTo>
                  <a:lnTo>
                    <a:pt x="115321" y="83377"/>
                  </a:lnTo>
                  <a:lnTo>
                    <a:pt x="116296" y="80650"/>
                  </a:lnTo>
                  <a:lnTo>
                    <a:pt x="117264" y="77923"/>
                  </a:lnTo>
                  <a:lnTo>
                    <a:pt x="118048" y="75003"/>
                  </a:lnTo>
                  <a:lnTo>
                    <a:pt x="118824" y="72076"/>
                  </a:lnTo>
                  <a:lnTo>
                    <a:pt x="119216" y="69157"/>
                  </a:lnTo>
                  <a:lnTo>
                    <a:pt x="119608" y="66038"/>
                  </a:lnTo>
                  <a:lnTo>
                    <a:pt x="119992" y="63119"/>
                  </a:lnTo>
                  <a:lnTo>
                    <a:pt x="119992" y="60000"/>
                  </a:lnTo>
                  <a:lnTo>
                    <a:pt x="60000" y="60000"/>
                  </a:lnTo>
                  <a:lnTo>
                    <a:pt x="60000" y="7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8895" y="488"/>
                  </a:lnTo>
                  <a:lnTo>
                    <a:pt x="17791" y="1915"/>
                  </a:lnTo>
                  <a:lnTo>
                    <a:pt x="26664" y="3343"/>
                  </a:lnTo>
                  <a:lnTo>
                    <a:pt x="35559" y="5239"/>
                  </a:lnTo>
                  <a:lnTo>
                    <a:pt x="43885" y="8093"/>
                  </a:lnTo>
                  <a:lnTo>
                    <a:pt x="52780" y="10948"/>
                  </a:lnTo>
                  <a:lnTo>
                    <a:pt x="60558" y="14291"/>
                  </a:lnTo>
                  <a:lnTo>
                    <a:pt x="68884" y="17614"/>
                  </a:lnTo>
                  <a:lnTo>
                    <a:pt x="68884" y="17614"/>
                  </a:lnTo>
                  <a:lnTo>
                    <a:pt x="76114" y="21915"/>
                  </a:lnTo>
                  <a:lnTo>
                    <a:pt x="83345" y="26197"/>
                  </a:lnTo>
                  <a:lnTo>
                    <a:pt x="90005" y="30478"/>
                  </a:lnTo>
                  <a:lnTo>
                    <a:pt x="96666" y="35249"/>
                  </a:lnTo>
                  <a:lnTo>
                    <a:pt x="103326" y="40469"/>
                  </a:lnTo>
                  <a:lnTo>
                    <a:pt x="108891" y="46197"/>
                  </a:lnTo>
                  <a:lnTo>
                    <a:pt x="114434" y="51906"/>
                  </a:lnTo>
                  <a:lnTo>
                    <a:pt x="120000" y="58103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3501875" y="3749500"/>
              <a:ext cx="187574" cy="9682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02854" y="0"/>
                  </a:moveTo>
                  <a:lnTo>
                    <a:pt x="15" y="119969"/>
                  </a:lnTo>
                  <a:lnTo>
                    <a:pt x="119984" y="119969"/>
                  </a:lnTo>
                  <a:lnTo>
                    <a:pt x="119984" y="119969"/>
                  </a:lnTo>
                  <a:lnTo>
                    <a:pt x="119600" y="103392"/>
                  </a:lnTo>
                  <a:lnTo>
                    <a:pt x="118816" y="87529"/>
                  </a:lnTo>
                  <a:lnTo>
                    <a:pt x="117265" y="71696"/>
                  </a:lnTo>
                  <a:lnTo>
                    <a:pt x="115313" y="56607"/>
                  </a:lnTo>
                  <a:lnTo>
                    <a:pt x="112978" y="41518"/>
                  </a:lnTo>
                  <a:lnTo>
                    <a:pt x="110243" y="27172"/>
                  </a:lnTo>
                  <a:lnTo>
                    <a:pt x="106741" y="13570"/>
                  </a:lnTo>
                  <a:lnTo>
                    <a:pt x="102854" y="0"/>
                  </a:lnTo>
                  <a:lnTo>
                    <a:pt x="10285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Shape 159"/>
          <p:cNvSpPr txBox="1"/>
          <p:nvPr/>
        </p:nvSpPr>
        <p:spPr>
          <a:xfrm>
            <a:off x="0" y="642918"/>
            <a:ext cx="4950600" cy="580800"/>
          </a:xfrm>
          <a:prstGeom prst="rect">
            <a:avLst/>
          </a:prstGeom>
          <a:solidFill>
            <a:srgbClr val="4FCE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 Narrow" pitchFamily="34" charset="0"/>
                <a:ea typeface="Lora"/>
                <a:cs typeface="Lora"/>
                <a:sym typeface="Lora"/>
              </a:rPr>
              <a:t>MARKET SIZE</a:t>
            </a:r>
            <a:endParaRPr lang="ru-RU" sz="2000" b="1" i="0" u="none" strike="noStrike" cap="none" dirty="0">
              <a:solidFill>
                <a:srgbClr val="000000"/>
              </a:solidFill>
              <a:latin typeface="Arial Narrow" pitchFamily="34" charset="0"/>
              <a:ea typeface="Lora"/>
              <a:cs typeface="Lora"/>
              <a:sym typeface="Lora"/>
            </a:endParaRPr>
          </a:p>
        </p:txBody>
      </p:sp>
      <p:sp>
        <p:nvSpPr>
          <p:cNvPr id="22" name="Shape 141"/>
          <p:cNvSpPr txBox="1"/>
          <p:nvPr/>
        </p:nvSpPr>
        <p:spPr>
          <a:xfrm>
            <a:off x="1214414" y="4000035"/>
            <a:ext cx="2381202" cy="7526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Lora"/>
              <a:buNone/>
            </a:pPr>
            <a:r>
              <a:rPr lang="en-US" sz="2800" b="1" i="0" u="none" strike="noStrike" cap="none" dirty="0" smtClean="0">
                <a:solidFill>
                  <a:schemeClr val="lt1"/>
                </a:solidFill>
                <a:latin typeface="+mj-lt"/>
                <a:ea typeface="Lora"/>
                <a:cs typeface="Lora"/>
                <a:sym typeface="Lora"/>
              </a:rPr>
              <a:t>$7B</a:t>
            </a:r>
            <a:endParaRPr lang="ru-RU" sz="2800" b="1" i="0" u="none" strike="noStrike" cap="none" dirty="0">
              <a:solidFill>
                <a:schemeClr val="lt1"/>
              </a:solidFill>
              <a:latin typeface="+mj-lt"/>
              <a:ea typeface="Lora"/>
              <a:cs typeface="Lora"/>
              <a:sym typeface="Lora"/>
            </a:endParaRPr>
          </a:p>
        </p:txBody>
      </p:sp>
      <p:sp>
        <p:nvSpPr>
          <p:cNvPr id="24" name="Shape 144"/>
          <p:cNvSpPr txBox="1"/>
          <p:nvPr/>
        </p:nvSpPr>
        <p:spPr>
          <a:xfrm>
            <a:off x="4857752" y="5028538"/>
            <a:ext cx="4143404" cy="47169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lang="en-US" b="1" i="0" u="none" strike="noStrike" cap="none" dirty="0">
                <a:solidFill>
                  <a:srgbClr val="000000"/>
                </a:solidFill>
                <a:latin typeface="+mj-lt"/>
                <a:ea typeface="Lora"/>
                <a:cs typeface="Lora"/>
                <a:sym typeface="Lora"/>
              </a:rPr>
              <a:t>SOM (Serviceable &amp; </a:t>
            </a:r>
            <a:r>
              <a:rPr lang="en-US" b="1" dirty="0">
                <a:solidFill>
                  <a:srgbClr val="000000"/>
                </a:solidFill>
                <a:latin typeface="+mj-lt"/>
                <a:ea typeface="Lora"/>
                <a:cs typeface="Lora"/>
                <a:sym typeface="Lora"/>
              </a:rPr>
              <a:t>Obtainable </a:t>
            </a:r>
            <a:r>
              <a:rPr lang="en-US" b="1" i="0" u="none" strike="noStrike" cap="none" dirty="0">
                <a:solidFill>
                  <a:srgbClr val="000000"/>
                </a:solidFill>
                <a:latin typeface="+mj-lt"/>
                <a:ea typeface="Lora"/>
                <a:cs typeface="Lora"/>
                <a:sym typeface="Lora"/>
              </a:rPr>
              <a:t>Market)</a:t>
            </a:r>
            <a:endParaRPr lang="ru-RU" b="1" i="0" u="none" strike="noStrike" cap="none" dirty="0">
              <a:solidFill>
                <a:srgbClr val="000000"/>
              </a:solidFill>
              <a:latin typeface="+mj-lt"/>
              <a:ea typeface="Lora"/>
              <a:cs typeface="Lora"/>
              <a:sym typeface="Lora"/>
            </a:endParaRPr>
          </a:p>
        </p:txBody>
      </p:sp>
      <p:cxnSp>
        <p:nvCxnSpPr>
          <p:cNvPr id="26" name="Shape 148"/>
          <p:cNvCxnSpPr/>
          <p:nvPr/>
        </p:nvCxnSpPr>
        <p:spPr>
          <a:xfrm rot="10800000">
            <a:off x="3214678" y="3428530"/>
            <a:ext cx="2651760" cy="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7" name="Shape 148"/>
          <p:cNvCxnSpPr/>
          <p:nvPr/>
        </p:nvCxnSpPr>
        <p:spPr>
          <a:xfrm rot="10800000">
            <a:off x="3214678" y="4429132"/>
            <a:ext cx="2651760" cy="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" name="Shape 148"/>
          <p:cNvCxnSpPr/>
          <p:nvPr/>
        </p:nvCxnSpPr>
        <p:spPr>
          <a:xfrm rot="10800000">
            <a:off x="3214678" y="5428795"/>
            <a:ext cx="2651760" cy="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3CCF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2476</TotalTime>
  <Words>637</Words>
  <Application>Microsoft Office PowerPoint</Application>
  <PresentationFormat>Экран (4:3)</PresentationFormat>
  <Paragraphs>153</Paragraphs>
  <Slides>13</Slides>
  <Notes>11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Тема Office</vt:lpstr>
      <vt:lpstr>Слайд 1</vt:lpstr>
      <vt:lpstr>COMPANY PURPOSE</vt:lpstr>
      <vt:lpstr>PROBLEM</vt:lpstr>
      <vt:lpstr>SOLUTION</vt:lpstr>
      <vt:lpstr>Слайд 5</vt:lpstr>
      <vt:lpstr>Слайд 6</vt:lpstr>
      <vt:lpstr>Слайд 7</vt:lpstr>
      <vt:lpstr>BUSINESS MODEL</vt:lpstr>
      <vt:lpstr>Слайд 9</vt:lpstr>
      <vt:lpstr>Competitors</vt:lpstr>
      <vt:lpstr>OUR COMPETITIVE ADVANTAGES</vt:lpstr>
      <vt:lpstr>TEAM</vt:lpstr>
      <vt:lpstr>FINANCIALS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COCKKTAIL</dc:title>
  <dc:creator>home</dc:creator>
  <cp:keywords>bullet_Arrow</cp:keywords>
  <cp:lastModifiedBy>Robotronic</cp:lastModifiedBy>
  <cp:revision>233</cp:revision>
  <dcterms:created xsi:type="dcterms:W3CDTF">2016-09-07T13:53:41Z</dcterms:created>
  <dcterms:modified xsi:type="dcterms:W3CDTF">2017-06-22T09:07:28Z</dcterms:modified>
</cp:coreProperties>
</file>